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4" r:id="rId1"/>
  </p:sldMasterIdLst>
  <p:notesMasterIdLst>
    <p:notesMasterId r:id="rId55"/>
  </p:notesMasterIdLst>
  <p:sldIdLst>
    <p:sldId id="256" r:id="rId2"/>
    <p:sldId id="279" r:id="rId3"/>
    <p:sldId id="280" r:id="rId4"/>
    <p:sldId id="274" r:id="rId5"/>
    <p:sldId id="288" r:id="rId6"/>
    <p:sldId id="258" r:id="rId7"/>
    <p:sldId id="259" r:id="rId8"/>
    <p:sldId id="257" r:id="rId9"/>
    <p:sldId id="287" r:id="rId10"/>
    <p:sldId id="289" r:id="rId11"/>
    <p:sldId id="271" r:id="rId12"/>
    <p:sldId id="322" r:id="rId13"/>
    <p:sldId id="323" r:id="rId14"/>
    <p:sldId id="324" r:id="rId15"/>
    <p:sldId id="325" r:id="rId16"/>
    <p:sldId id="292" r:id="rId17"/>
    <p:sldId id="270" r:id="rId18"/>
    <p:sldId id="269" r:id="rId19"/>
    <p:sldId id="265" r:id="rId20"/>
    <p:sldId id="266" r:id="rId21"/>
    <p:sldId id="285" r:id="rId22"/>
    <p:sldId id="282" r:id="rId23"/>
    <p:sldId id="332" r:id="rId24"/>
    <p:sldId id="333" r:id="rId25"/>
    <p:sldId id="328" r:id="rId26"/>
    <p:sldId id="294" r:id="rId27"/>
    <p:sldId id="326" r:id="rId28"/>
    <p:sldId id="299" r:id="rId29"/>
    <p:sldId id="330" r:id="rId30"/>
    <p:sldId id="308" r:id="rId31"/>
    <p:sldId id="327" r:id="rId32"/>
    <p:sldId id="301" r:id="rId33"/>
    <p:sldId id="304" r:id="rId34"/>
    <p:sldId id="305" r:id="rId35"/>
    <p:sldId id="295" r:id="rId36"/>
    <p:sldId id="306" r:id="rId37"/>
    <p:sldId id="334" r:id="rId38"/>
    <p:sldId id="335" r:id="rId39"/>
    <p:sldId id="329" r:id="rId40"/>
    <p:sldId id="309" r:id="rId41"/>
    <p:sldId id="310" r:id="rId42"/>
    <p:sldId id="311" r:id="rId43"/>
    <p:sldId id="312" r:id="rId44"/>
    <p:sldId id="313" r:id="rId45"/>
    <p:sldId id="314" r:id="rId46"/>
    <p:sldId id="315" r:id="rId47"/>
    <p:sldId id="260" r:id="rId48"/>
    <p:sldId id="272" r:id="rId49"/>
    <p:sldId id="318" r:id="rId50"/>
    <p:sldId id="319" r:id="rId51"/>
    <p:sldId id="320" r:id="rId52"/>
    <p:sldId id="321" r:id="rId53"/>
    <p:sldId id="331"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23" d="100"/>
          <a:sy n="123" d="100"/>
        </p:scale>
        <p:origin x="114"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49A9F0-DB0E-4557-A7D5-497FDA8DFB39}"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4A3EE4-383C-4C64-B0FA-A77D8FD243FD}" type="slidenum">
              <a:rPr lang="en-US" smtClean="0"/>
              <a:t>‹#›</a:t>
            </a:fld>
            <a:endParaRPr lang="en-US"/>
          </a:p>
        </p:txBody>
      </p:sp>
    </p:spTree>
    <p:extLst>
      <p:ext uri="{BB962C8B-B14F-4D97-AF65-F5344CB8AC3E}">
        <p14:creationId xmlns:p14="http://schemas.microsoft.com/office/powerpoint/2010/main" val="600950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8AFCB460-F3C3-478E-AC65-70EF14765279}" type="datetime1">
              <a:rPr lang="en-US" smtClean="0"/>
              <a:t>9/28/2018</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a:t>
              </a:t>
            </a:r>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8803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BF92C73-FF4A-4227-B68D-DE6A9D390F68}" type="datetime1">
              <a:rPr lang="en-US" smtClean="0"/>
              <a:t>9/28/2018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96407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B20C80D-D052-466D-99C1-0A09D9A0897E}"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06782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C299329-C345-4E83-A52E-2AC368131108}"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1378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E8BDD7-959E-4B10-8FA9-0EE10545EBE7}"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282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4D34A9E-D938-41F0-9D0E-EBA5E857EF56}" type="datetime1">
              <a:rPr lang="en-US" smtClean="0"/>
              <a:t>9/28/2018</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2773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DAA61B2-38AB-4608-B917-BB77AD55283F}" type="datetime1">
              <a:rPr lang="en-US" smtClean="0"/>
              <a:t>9/28/2018</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9254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56943B-D5B4-463C-93C1-A7F3822E46AF}"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7868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118254-DCDB-4A7B-AFE5-019D75072335}"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6814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01031D-7FAA-4529-9AEF-C7C8AAA8B7AB}"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3785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68D27C7-850F-4252-8692-E83EAF15BDDB}" type="datetime1">
              <a:rPr lang="en-US" smtClean="0"/>
              <a:t>9/28/2018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4847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CB75D0-07A9-4482-BC6F-90F568482D49}" type="datetime1">
              <a:rPr lang="en-US" smtClean="0"/>
              <a:t>9/28/2018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2295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2BCD97-D758-45E6-85BF-FE174769DFB9}" type="datetime1">
              <a:rPr lang="en-US" smtClean="0"/>
              <a:t>9/28/2018</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93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03EC6B-E862-459E-AA30-FB802751BE77}" type="datetime1">
              <a:rPr lang="en-US" smtClean="0"/>
              <a:t>9/28/2018</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970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9F9F72-A4A4-44C9-B108-5ADAA67A7E43}" type="datetime1">
              <a:rPr lang="en-US" smtClean="0"/>
              <a:t>9/28/2018</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9446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7AB82D6-BDA8-4823-815A-968288BCB454}" type="datetime1">
              <a:rPr lang="en-US" smtClean="0"/>
              <a:t>9/28/2018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02098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2AED807-3023-48B0-BE48-7377D9D34987}" type="datetime1">
              <a:rPr lang="en-US" smtClean="0"/>
              <a:t>9/28/2018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7497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E859AAFD-9C6A-47C7-9898-230FAD075E8B}" type="datetime1">
              <a:rPr lang="en-US" smtClean="0"/>
              <a:t>9/28/2018</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a:t>
              </a:t>
            </a:r>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3986035"/>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https://dmrtexas.net/code-plug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mailto:hullspeed21@gmail.com" TargetMode="External"/><Relationship Id="rId2" Type="http://schemas.openxmlformats.org/officeDocument/2006/relationships/hyperlink" Target="mailto:fred@fmeco.com"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B94E46-23B7-4317-B164-61721F8BF2D7}"/>
              </a:ext>
            </a:extLst>
          </p:cNvPr>
          <p:cNvSpPr>
            <a:spLocks noGrp="1"/>
          </p:cNvSpPr>
          <p:nvPr>
            <p:ph type="ctrTitle"/>
          </p:nvPr>
        </p:nvSpPr>
        <p:spPr>
          <a:xfrm>
            <a:off x="1525350" y="2817938"/>
            <a:ext cx="8825658" cy="1063220"/>
          </a:xfrm>
        </p:spPr>
        <p:style>
          <a:lnRef idx="2">
            <a:schemeClr val="accent5">
              <a:shade val="50000"/>
            </a:schemeClr>
          </a:lnRef>
          <a:fillRef idx="1">
            <a:schemeClr val="accent5"/>
          </a:fillRef>
          <a:effectRef idx="0">
            <a:schemeClr val="accent5"/>
          </a:effectRef>
          <a:fontRef idx="minor">
            <a:schemeClr val="lt1"/>
          </a:fontRef>
        </p:style>
        <p:txBody>
          <a:bodyPr/>
          <a:lstStyle/>
          <a:p>
            <a:r>
              <a:rPr lang="en-US" sz="7200" b="1" dirty="0" smtClean="0">
                <a:solidFill>
                  <a:schemeClr val="accent4">
                    <a:lumMod val="50000"/>
                  </a:schemeClr>
                </a:solidFill>
              </a:rPr>
              <a:t>      DMR </a:t>
            </a:r>
            <a:r>
              <a:rPr lang="en-US" sz="7200" b="1" dirty="0">
                <a:solidFill>
                  <a:schemeClr val="accent4">
                    <a:lumMod val="50000"/>
                  </a:schemeClr>
                </a:solidFill>
              </a:rPr>
              <a:t>radio</a:t>
            </a:r>
          </a:p>
        </p:txBody>
      </p:sp>
      <p:sp>
        <p:nvSpPr>
          <p:cNvPr id="3" name="Subtitle 2">
            <a:extLst>
              <a:ext uri="{FF2B5EF4-FFF2-40B4-BE49-F238E27FC236}">
                <a16:creationId xmlns="" xmlns:a16="http://schemas.microsoft.com/office/drawing/2014/main" id="{BBE1EE67-B944-4C78-B06F-783653491D3D}"/>
              </a:ext>
            </a:extLst>
          </p:cNvPr>
          <p:cNvSpPr>
            <a:spLocks noGrp="1"/>
          </p:cNvSpPr>
          <p:nvPr>
            <p:ph type="subTitle" idx="1"/>
          </p:nvPr>
        </p:nvSpPr>
        <p:spPr/>
        <p:txBody>
          <a:bodyPr>
            <a:normAutofit/>
          </a:bodyPr>
          <a:lstStyle/>
          <a:p>
            <a:r>
              <a:rPr lang="en-US" sz="3200" dirty="0" smtClean="0"/>
              <a:t>Digital communications</a:t>
            </a:r>
            <a:endParaRPr lang="en-US" sz="3200" dirty="0"/>
          </a:p>
        </p:txBody>
      </p:sp>
      <p:sp>
        <p:nvSpPr>
          <p:cNvPr id="6" name="Slide Number Placeholder 5">
            <a:extLst>
              <a:ext uri="{FF2B5EF4-FFF2-40B4-BE49-F238E27FC236}">
                <a16:creationId xmlns="" xmlns:a16="http://schemas.microsoft.com/office/drawing/2014/main" id="{504024DD-E6AA-43B3-A5AD-95BC285C1322}"/>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
        <p:nvSpPr>
          <p:cNvPr id="7" name="Date Placeholder 6">
            <a:extLst>
              <a:ext uri="{FF2B5EF4-FFF2-40B4-BE49-F238E27FC236}">
                <a16:creationId xmlns="" xmlns:a16="http://schemas.microsoft.com/office/drawing/2014/main" id="{47932512-0DA3-4251-8B86-AB673628CE33}"/>
              </a:ext>
            </a:extLst>
          </p:cNvPr>
          <p:cNvSpPr>
            <a:spLocks noGrp="1"/>
          </p:cNvSpPr>
          <p:nvPr>
            <p:ph type="dt" sz="half" idx="10"/>
          </p:nvPr>
        </p:nvSpPr>
        <p:spPr>
          <a:xfrm>
            <a:off x="9030878" y="5638801"/>
            <a:ext cx="2199147" cy="555887"/>
          </a:xfrm>
        </p:spPr>
        <p:txBody>
          <a:bodyPr/>
          <a:lstStyle/>
          <a:p>
            <a:pPr algn="r"/>
            <a:r>
              <a:rPr lang="en-US" sz="2400" dirty="0" smtClean="0">
                <a:solidFill>
                  <a:schemeClr val="accent5">
                    <a:lumMod val="40000"/>
                    <a:lumOff val="60000"/>
                  </a:schemeClr>
                </a:solidFill>
                <a:latin typeface="Carbon Block" panose="00000400000000000000" pitchFamily="2" charset="0"/>
              </a:rPr>
              <a:t>9/29/2018</a:t>
            </a:r>
          </a:p>
        </p:txBody>
      </p:sp>
      <p:pic>
        <p:nvPicPr>
          <p:cNvPr id="8" name="Picture 7">
            <a:extLst>
              <a:ext uri="{FF2B5EF4-FFF2-40B4-BE49-F238E27FC236}">
                <a16:creationId xmlns="" xmlns:a16="http://schemas.microsoft.com/office/drawing/2014/main" xmlns:lc="http://schemas.openxmlformats.org/drawingml/2006/lockedCanvas" id="{B4379F95-9333-4AE5-A189-04C6BBBBADFB}"/>
              </a:ext>
            </a:extLst>
          </p:cNvPr>
          <p:cNvPicPr>
            <a:picLocks noChangeAspect="1"/>
          </p:cNvPicPr>
          <p:nvPr/>
        </p:nvPicPr>
        <p:blipFill>
          <a:blip r:embed="rId2"/>
          <a:stretch>
            <a:fillRect/>
          </a:stretch>
        </p:blipFill>
        <p:spPr>
          <a:xfrm>
            <a:off x="745798" y="404634"/>
            <a:ext cx="4723809" cy="2285714"/>
          </a:xfrm>
          <a:prstGeom prst="rect">
            <a:avLst/>
          </a:prstGeom>
        </p:spPr>
      </p:pic>
    </p:spTree>
    <p:extLst>
      <p:ext uri="{BB962C8B-B14F-4D97-AF65-F5344CB8AC3E}">
        <p14:creationId xmlns:p14="http://schemas.microsoft.com/office/powerpoint/2010/main" val="1682313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5F92CF-0693-4917-9E47-11E6CB6EFAA6}"/>
              </a:ext>
            </a:extLst>
          </p:cNvPr>
          <p:cNvSpPr>
            <a:spLocks noGrp="1"/>
          </p:cNvSpPr>
          <p:nvPr>
            <p:ph type="title"/>
          </p:nvPr>
        </p:nvSpPr>
        <p:spPr/>
        <p:txBody>
          <a:bodyPr/>
          <a:lstStyle/>
          <a:p>
            <a:r>
              <a:rPr lang="en-US" dirty="0" smtClean="0">
                <a:solidFill>
                  <a:schemeClr val="tx1"/>
                </a:solidFill>
              </a:rPr>
              <a:t>Timeslots     2-Slot </a:t>
            </a:r>
            <a:r>
              <a:rPr lang="en-US" dirty="0">
                <a:solidFill>
                  <a:schemeClr val="tx1"/>
                </a:solidFill>
              </a:rPr>
              <a:t>TDMA</a:t>
            </a:r>
          </a:p>
        </p:txBody>
      </p:sp>
      <p:sp>
        <p:nvSpPr>
          <p:cNvPr id="4" name="Slide Number Placeholder 3">
            <a:extLst>
              <a:ext uri="{FF2B5EF4-FFF2-40B4-BE49-F238E27FC236}">
                <a16:creationId xmlns="" xmlns:a16="http://schemas.microsoft.com/office/drawing/2014/main" id="{16A4EDA7-861A-4997-8ED2-E19823400C2E}"/>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
        <p:nvSpPr>
          <p:cNvPr id="6" name="Content Placeholder 5"/>
          <p:cNvSpPr>
            <a:spLocks noGrp="1"/>
          </p:cNvSpPr>
          <p:nvPr>
            <p:ph idx="1"/>
          </p:nvPr>
        </p:nvSpPr>
        <p:spPr>
          <a:xfrm>
            <a:off x="2999253" y="2549256"/>
            <a:ext cx="4447682" cy="3416300"/>
          </a:xfrm>
        </p:spPr>
        <p:txBody>
          <a:bodyPr/>
          <a:lstStyle/>
          <a:p>
            <a:pPr lvl="0">
              <a:buSzPct val="45000"/>
              <a:buFont typeface="StarSymbol"/>
              <a:buChar char="●"/>
            </a:pPr>
            <a:r>
              <a:rPr lang="en-US" dirty="0"/>
              <a:t>DMR utilizes 2 separate Timeslots, called TS1 and TS2.</a:t>
            </a:r>
          </a:p>
          <a:p>
            <a:pPr lvl="0">
              <a:buSzPct val="45000"/>
              <a:buFont typeface="StarSymbol"/>
              <a:buChar char="●"/>
            </a:pPr>
            <a:r>
              <a:rPr lang="en-US" dirty="0"/>
              <a:t>Each timeslot is independent from the other meaning both can be used at the same time with no interference from each other.</a:t>
            </a:r>
          </a:p>
          <a:p>
            <a:pPr>
              <a:buSzPct val="45000"/>
              <a:buFont typeface="StarSymbol"/>
              <a:buChar char="●"/>
            </a:pPr>
            <a:r>
              <a:rPr lang="en-US" dirty="0"/>
              <a:t>TS1 is typically Wide-Area, while TS2 is typically </a:t>
            </a:r>
            <a:r>
              <a:rPr lang="en-US" dirty="0" smtClean="0"/>
              <a:t>more localized</a:t>
            </a:r>
            <a:r>
              <a:rPr lang="en-US" dirty="0"/>
              <a:t>.</a:t>
            </a:r>
          </a:p>
          <a:p>
            <a:pPr lvl="0">
              <a:buSzPct val="45000"/>
              <a:buFont typeface="StarSymbol"/>
              <a:buChar char="●"/>
            </a:pPr>
            <a:endParaRPr lang="en-US" dirty="0"/>
          </a:p>
        </p:txBody>
      </p:sp>
    </p:spTree>
    <p:extLst>
      <p:ext uri="{BB962C8B-B14F-4D97-AF65-F5344CB8AC3E}">
        <p14:creationId xmlns:p14="http://schemas.microsoft.com/office/powerpoint/2010/main" val="1546747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D0670051-912F-42EE-AE03-65D8905689FD}"/>
              </a:ext>
            </a:extLst>
          </p:cNvPr>
          <p:cNvSpPr>
            <a:spLocks noGrp="1"/>
          </p:cNvSpPr>
          <p:nvPr>
            <p:ph type="title"/>
          </p:nvPr>
        </p:nvSpPr>
        <p:spPr>
          <a:xfrm>
            <a:off x="1154954" y="1295400"/>
            <a:ext cx="3374843" cy="786618"/>
          </a:xfrm>
        </p:spPr>
        <p:txBody>
          <a:bodyPr/>
          <a:lstStyle/>
          <a:p>
            <a:r>
              <a:rPr lang="en-US" b="1" dirty="0">
                <a:solidFill>
                  <a:schemeClr val="bg2">
                    <a:lumMod val="20000"/>
                    <a:lumOff val="80000"/>
                  </a:schemeClr>
                </a:solidFill>
              </a:rPr>
              <a:t>(C) TIME SLOTS (TDMA)</a:t>
            </a:r>
          </a:p>
        </p:txBody>
      </p:sp>
      <p:sp>
        <p:nvSpPr>
          <p:cNvPr id="8" name="Content Placeholder 7">
            <a:extLst>
              <a:ext uri="{FF2B5EF4-FFF2-40B4-BE49-F238E27FC236}">
                <a16:creationId xmlns="" xmlns:a16="http://schemas.microsoft.com/office/drawing/2014/main" id="{E995BB01-7D1D-46F2-86A0-F800FAE64E28}"/>
              </a:ext>
            </a:extLst>
          </p:cNvPr>
          <p:cNvSpPr>
            <a:spLocks noGrp="1"/>
          </p:cNvSpPr>
          <p:nvPr>
            <p:ph idx="1"/>
          </p:nvPr>
        </p:nvSpPr>
        <p:spPr/>
        <p:txBody>
          <a:bodyPr/>
          <a:lstStyle/>
          <a:p>
            <a:endParaRPr lang="en-US"/>
          </a:p>
        </p:txBody>
      </p:sp>
      <p:sp>
        <p:nvSpPr>
          <p:cNvPr id="9" name="Text Placeholder 8">
            <a:extLst>
              <a:ext uri="{FF2B5EF4-FFF2-40B4-BE49-F238E27FC236}">
                <a16:creationId xmlns="" xmlns:a16="http://schemas.microsoft.com/office/drawing/2014/main" id="{491F368C-E85C-4C8F-ACC4-A00825639758}"/>
              </a:ext>
            </a:extLst>
          </p:cNvPr>
          <p:cNvSpPr>
            <a:spLocks noGrp="1"/>
          </p:cNvSpPr>
          <p:nvPr>
            <p:ph type="body" sz="half" idx="2"/>
          </p:nvPr>
        </p:nvSpPr>
        <p:spPr>
          <a:xfrm>
            <a:off x="1154955" y="2180492"/>
            <a:ext cx="3374842" cy="3844387"/>
          </a:xfrm>
        </p:spPr>
        <p:txBody>
          <a:bodyPr>
            <a:normAutofit fontScale="92500"/>
          </a:bodyPr>
          <a:lstStyle/>
          <a:p>
            <a:r>
              <a:rPr lang="en-US" sz="2400" dirty="0">
                <a:solidFill>
                  <a:schemeClr val="accent5">
                    <a:lumMod val="40000"/>
                    <a:lumOff val="60000"/>
                  </a:schemeClr>
                </a:solidFill>
              </a:rPr>
              <a:t>Time Division Multiple Access</a:t>
            </a:r>
          </a:p>
          <a:p>
            <a:pPr marL="285750" indent="-285750">
              <a:buFont typeface="Arial" panose="020B0604020202020204" pitchFamily="34" charset="0"/>
              <a:buChar char="•"/>
            </a:pPr>
            <a:r>
              <a:rPr lang="en-US" sz="2400" dirty="0">
                <a:solidFill>
                  <a:schemeClr val="accent5">
                    <a:lumMod val="40000"/>
                    <a:lumOff val="60000"/>
                  </a:schemeClr>
                </a:solidFill>
              </a:rPr>
              <a:t>two logical channels </a:t>
            </a:r>
          </a:p>
          <a:p>
            <a:pPr marL="285750" indent="-285750">
              <a:buFont typeface="Arial" panose="020B0604020202020204" pitchFamily="34" charset="0"/>
              <a:buChar char="•"/>
            </a:pPr>
            <a:r>
              <a:rPr lang="en-US" sz="2400" dirty="0">
                <a:solidFill>
                  <a:schemeClr val="accent5">
                    <a:lumMod val="40000"/>
                    <a:lumOff val="60000"/>
                  </a:schemeClr>
                </a:solidFill>
              </a:rPr>
              <a:t>each 12.5-kilohertz channel space </a:t>
            </a:r>
          </a:p>
          <a:p>
            <a:pPr marL="285750" indent="-285750">
              <a:buFont typeface="Arial" panose="020B0604020202020204" pitchFamily="34" charset="0"/>
              <a:buChar char="•"/>
            </a:pPr>
            <a:r>
              <a:rPr lang="en-US" sz="2400" dirty="0">
                <a:solidFill>
                  <a:schemeClr val="accent5">
                    <a:lumMod val="40000"/>
                    <a:lumOff val="60000"/>
                  </a:schemeClr>
                </a:solidFill>
              </a:rPr>
              <a:t>Separated by 30 </a:t>
            </a:r>
            <a:r>
              <a:rPr lang="en-US" sz="2400" dirty="0" err="1">
                <a:solidFill>
                  <a:schemeClr val="accent5">
                    <a:lumMod val="40000"/>
                    <a:lumOff val="60000"/>
                  </a:schemeClr>
                </a:solidFill>
              </a:rPr>
              <a:t>ms</a:t>
            </a:r>
            <a:endParaRPr lang="en-US" sz="2400" dirty="0">
              <a:solidFill>
                <a:schemeClr val="accent5">
                  <a:lumMod val="40000"/>
                  <a:lumOff val="60000"/>
                </a:schemeClr>
              </a:solidFill>
            </a:endParaRPr>
          </a:p>
          <a:p>
            <a:endParaRPr lang="en-US" dirty="0">
              <a:solidFill>
                <a:schemeClr val="accent5">
                  <a:lumMod val="40000"/>
                  <a:lumOff val="60000"/>
                </a:schemeClr>
              </a:solidFill>
            </a:endParaRPr>
          </a:p>
          <a:p>
            <a:r>
              <a:rPr lang="en-US" sz="1300" dirty="0">
                <a:solidFill>
                  <a:schemeClr val="accent5">
                    <a:lumMod val="40000"/>
                    <a:lumOff val="60000"/>
                  </a:schemeClr>
                </a:solidFill>
              </a:rPr>
              <a:t>http://www.taitradioacademy.com/wp-content/uploads/2014/12/Image-21.png</a:t>
            </a:r>
          </a:p>
        </p:txBody>
      </p:sp>
      <p:sp>
        <p:nvSpPr>
          <p:cNvPr id="4" name="Slide Number Placeholder 3">
            <a:extLst>
              <a:ext uri="{FF2B5EF4-FFF2-40B4-BE49-F238E27FC236}">
                <a16:creationId xmlns="" xmlns:a16="http://schemas.microsoft.com/office/drawing/2014/main" id="{F2FAEF16-B7B8-4323-AAF2-285AB944615E}"/>
              </a:ext>
            </a:extLst>
          </p:cNvPr>
          <p:cNvSpPr>
            <a:spLocks noGrp="1"/>
          </p:cNvSpPr>
          <p:nvPr>
            <p:ph type="sldNum" sz="quarter" idx="12"/>
          </p:nvPr>
        </p:nvSpPr>
        <p:spPr/>
        <p:txBody>
          <a:bodyPr/>
          <a:lstStyle/>
          <a:p>
            <a:fld id="{D57F1E4F-1CFF-5643-939E-217C01CDF565}" type="slidenum">
              <a:rPr lang="en-US" smtClean="0"/>
              <a:pPr/>
              <a:t>11</a:t>
            </a:fld>
            <a:endParaRPr lang="en-US" dirty="0"/>
          </a:p>
        </p:txBody>
      </p:sp>
      <p:pic>
        <p:nvPicPr>
          <p:cNvPr id="7" name="Picture 6">
            <a:extLst>
              <a:ext uri="{FF2B5EF4-FFF2-40B4-BE49-F238E27FC236}">
                <a16:creationId xmlns="" xmlns:a16="http://schemas.microsoft.com/office/drawing/2014/main" id="{C7BA81DC-CC4C-44F9-B968-968BCB6CAB3A}"/>
              </a:ext>
            </a:extLst>
          </p:cNvPr>
          <p:cNvPicPr>
            <a:picLocks noChangeAspect="1"/>
          </p:cNvPicPr>
          <p:nvPr/>
        </p:nvPicPr>
        <p:blipFill rotWithShape="1">
          <a:blip r:embed="rId2"/>
          <a:srcRect l="14445" r="21431"/>
          <a:stretch/>
        </p:blipFill>
        <p:spPr>
          <a:xfrm>
            <a:off x="5770138" y="1447800"/>
            <a:ext cx="5212080"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a:extLst>
              <a:ext uri="{FF2B5EF4-FFF2-40B4-BE49-F238E27FC236}">
                <a16:creationId xmlns="" xmlns:a16="http://schemas.microsoft.com/office/drawing/2014/main" id="{37470590-7579-49F6-8B29-FD95AA6D8EE3}"/>
              </a:ext>
            </a:extLst>
          </p:cNvPr>
          <p:cNvSpPr txBox="1"/>
          <p:nvPr/>
        </p:nvSpPr>
        <p:spPr>
          <a:xfrm>
            <a:off x="5770138" y="587514"/>
            <a:ext cx="3714546" cy="707886"/>
          </a:xfrm>
          <a:prstGeom prst="rect">
            <a:avLst/>
          </a:prstGeom>
          <a:noFill/>
        </p:spPr>
        <p:txBody>
          <a:bodyPr wrap="square" rtlCol="0">
            <a:spAutoFit/>
          </a:bodyPr>
          <a:lstStyle/>
          <a:p>
            <a:r>
              <a:rPr lang="en-US" sz="2000" b="1" dirty="0">
                <a:solidFill>
                  <a:schemeClr val="bg2">
                    <a:lumMod val="40000"/>
                    <a:lumOff val="60000"/>
                  </a:schemeClr>
                </a:solidFill>
              </a:rPr>
              <a:t>Radio only monitors 1 or 2 – NOT BOTH</a:t>
            </a:r>
          </a:p>
        </p:txBody>
      </p:sp>
    </p:spTree>
    <p:extLst>
      <p:ext uri="{BB962C8B-B14F-4D97-AF65-F5344CB8AC3E}">
        <p14:creationId xmlns:p14="http://schemas.microsoft.com/office/powerpoint/2010/main" val="1430789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5F92CF-0693-4917-9E47-11E6CB6EFAA6}"/>
              </a:ext>
            </a:extLst>
          </p:cNvPr>
          <p:cNvSpPr>
            <a:spLocks noGrp="1"/>
          </p:cNvSpPr>
          <p:nvPr>
            <p:ph type="title"/>
          </p:nvPr>
        </p:nvSpPr>
        <p:spPr/>
        <p:txBody>
          <a:bodyPr/>
          <a:lstStyle/>
          <a:p>
            <a:r>
              <a:rPr lang="en-US" dirty="0">
                <a:solidFill>
                  <a:schemeClr val="tx1"/>
                </a:solidFill>
              </a:rPr>
              <a:t>2-Slot TDMA</a:t>
            </a:r>
          </a:p>
        </p:txBody>
      </p:sp>
      <p:sp>
        <p:nvSpPr>
          <p:cNvPr id="4" name="Slide Number Placeholder 3">
            <a:extLst>
              <a:ext uri="{FF2B5EF4-FFF2-40B4-BE49-F238E27FC236}">
                <a16:creationId xmlns="" xmlns:a16="http://schemas.microsoft.com/office/drawing/2014/main" id="{16A4EDA7-861A-4997-8ED2-E19823400C2E}"/>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
        <p:nvSpPr>
          <p:cNvPr id="3" name="Content Placeholder 2"/>
          <p:cNvSpPr>
            <a:spLocks noGrp="1"/>
          </p:cNvSpPr>
          <p:nvPr>
            <p:ph idx="1"/>
          </p:nvPr>
        </p:nvSpPr>
        <p:spPr>
          <a:xfrm>
            <a:off x="1154954" y="3065414"/>
            <a:ext cx="8761412" cy="3416300"/>
          </a:xfrm>
        </p:spPr>
        <p:txBody>
          <a:bodyPr/>
          <a:lstStyle/>
          <a:p>
            <a:endParaRPr lang="en-US" dirty="0"/>
          </a:p>
          <a:p>
            <a:r>
              <a:rPr lang="en-US" dirty="0"/>
              <a:t>Where the bandwidth of an Analog FM signal is 25.0 kHz, the DMR (TDMA) bandwidth is only 12.5 kHz. </a:t>
            </a:r>
          </a:p>
          <a:p>
            <a:r>
              <a:rPr lang="en-US" dirty="0"/>
              <a:t>Not only does it occupy half of the required spectrum, but it has the ability to transmit two separate conversations at the same time. This is accomplished by digitally splitting a transmitted signal into alternating 30 millisecond slices referred to as </a:t>
            </a:r>
            <a:r>
              <a:rPr lang="en-US" b="1" dirty="0"/>
              <a:t>Time Slots</a:t>
            </a:r>
            <a:r>
              <a:rPr lang="en-US" dirty="0"/>
              <a:t>. </a:t>
            </a:r>
          </a:p>
          <a:p>
            <a:r>
              <a:rPr lang="en-US" dirty="0"/>
              <a:t>Reference: Tier II TDMA is the Commercial &amp; Ham Standard TDMA = Time-Division Multiple Access </a:t>
            </a:r>
          </a:p>
        </p:txBody>
      </p:sp>
      <p:pic>
        <p:nvPicPr>
          <p:cNvPr id="6" name="Picture 5"/>
          <p:cNvPicPr>
            <a:picLocks noChangeAspect="1"/>
          </p:cNvPicPr>
          <p:nvPr/>
        </p:nvPicPr>
        <p:blipFill>
          <a:blip r:embed="rId2"/>
          <a:stretch>
            <a:fillRect/>
          </a:stretch>
        </p:blipFill>
        <p:spPr>
          <a:xfrm>
            <a:off x="3687677" y="2370614"/>
            <a:ext cx="3534600" cy="694800"/>
          </a:xfrm>
          <a:prstGeom prst="rect">
            <a:avLst/>
          </a:prstGeom>
        </p:spPr>
      </p:pic>
    </p:spTree>
    <p:extLst>
      <p:ext uri="{BB962C8B-B14F-4D97-AF65-F5344CB8AC3E}">
        <p14:creationId xmlns:p14="http://schemas.microsoft.com/office/powerpoint/2010/main" val="2961836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5F92CF-0693-4917-9E47-11E6CB6EFAA6}"/>
              </a:ext>
            </a:extLst>
          </p:cNvPr>
          <p:cNvSpPr>
            <a:spLocks noGrp="1"/>
          </p:cNvSpPr>
          <p:nvPr>
            <p:ph type="title"/>
          </p:nvPr>
        </p:nvSpPr>
        <p:spPr/>
        <p:txBody>
          <a:bodyPr/>
          <a:lstStyle/>
          <a:p>
            <a:r>
              <a:rPr lang="en-US" dirty="0" smtClean="0">
                <a:solidFill>
                  <a:schemeClr val="tx1"/>
                </a:solidFill>
              </a:rPr>
              <a:t>Time Slots</a:t>
            </a:r>
            <a:endParaRPr lang="en-US" dirty="0">
              <a:solidFill>
                <a:schemeClr val="tx1"/>
              </a:solidFill>
            </a:endParaRPr>
          </a:p>
        </p:txBody>
      </p:sp>
      <p:sp>
        <p:nvSpPr>
          <p:cNvPr id="4" name="Slide Number Placeholder 3">
            <a:extLst>
              <a:ext uri="{FF2B5EF4-FFF2-40B4-BE49-F238E27FC236}">
                <a16:creationId xmlns="" xmlns:a16="http://schemas.microsoft.com/office/drawing/2014/main" id="{16A4EDA7-861A-4997-8ED2-E19823400C2E}"/>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
        <p:nvSpPr>
          <p:cNvPr id="3" name="Content Placeholder 2"/>
          <p:cNvSpPr>
            <a:spLocks noGrp="1"/>
          </p:cNvSpPr>
          <p:nvPr>
            <p:ph idx="1"/>
          </p:nvPr>
        </p:nvSpPr>
        <p:spPr>
          <a:xfrm>
            <a:off x="485651" y="2556366"/>
            <a:ext cx="5472089" cy="3416300"/>
          </a:xfrm>
        </p:spPr>
        <p:txBody>
          <a:bodyPr/>
          <a:lstStyle/>
          <a:p>
            <a:endParaRPr lang="en-US" dirty="0"/>
          </a:p>
          <a:p>
            <a:r>
              <a:rPr lang="en-US" dirty="0"/>
              <a:t>Much like a Duplex House, two totally separate families can reside in one structure. </a:t>
            </a:r>
          </a:p>
          <a:p>
            <a:r>
              <a:rPr lang="en-US" dirty="0"/>
              <a:t>These divisions are referred to as Time Slots. </a:t>
            </a:r>
          </a:p>
          <a:p>
            <a:r>
              <a:rPr lang="en-US" dirty="0"/>
              <a:t>TS1 TS2 </a:t>
            </a:r>
          </a:p>
          <a:p>
            <a:r>
              <a:rPr lang="en-US" dirty="0"/>
              <a:t>Each house has its own set of rooms. These are referred to as Talk Groups. </a:t>
            </a:r>
          </a:p>
        </p:txBody>
      </p:sp>
      <p:pic>
        <p:nvPicPr>
          <p:cNvPr id="5" name="Picture 4"/>
          <p:cNvPicPr>
            <a:picLocks noChangeAspect="1"/>
          </p:cNvPicPr>
          <p:nvPr/>
        </p:nvPicPr>
        <p:blipFill>
          <a:blip r:embed="rId2"/>
          <a:stretch>
            <a:fillRect/>
          </a:stretch>
        </p:blipFill>
        <p:spPr>
          <a:xfrm>
            <a:off x="6446757" y="898208"/>
            <a:ext cx="3715200" cy="2316000"/>
          </a:xfrm>
          <a:prstGeom prst="rect">
            <a:avLst/>
          </a:prstGeom>
        </p:spPr>
      </p:pic>
      <p:pic>
        <p:nvPicPr>
          <p:cNvPr id="7" name="Picture 6"/>
          <p:cNvPicPr>
            <a:picLocks noChangeAspect="1"/>
          </p:cNvPicPr>
          <p:nvPr/>
        </p:nvPicPr>
        <p:blipFill>
          <a:blip r:embed="rId3"/>
          <a:stretch>
            <a:fillRect/>
          </a:stretch>
        </p:blipFill>
        <p:spPr>
          <a:xfrm>
            <a:off x="6640257" y="3455743"/>
            <a:ext cx="3328200" cy="2849967"/>
          </a:xfrm>
          <a:prstGeom prst="rect">
            <a:avLst/>
          </a:prstGeom>
        </p:spPr>
      </p:pic>
    </p:spTree>
    <p:extLst>
      <p:ext uri="{BB962C8B-B14F-4D97-AF65-F5344CB8AC3E}">
        <p14:creationId xmlns:p14="http://schemas.microsoft.com/office/powerpoint/2010/main" val="853930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5F92CF-0693-4917-9E47-11E6CB6EFAA6}"/>
              </a:ext>
            </a:extLst>
          </p:cNvPr>
          <p:cNvSpPr>
            <a:spLocks noGrp="1"/>
          </p:cNvSpPr>
          <p:nvPr>
            <p:ph type="title"/>
          </p:nvPr>
        </p:nvSpPr>
        <p:spPr/>
        <p:txBody>
          <a:bodyPr/>
          <a:lstStyle/>
          <a:p>
            <a:r>
              <a:rPr lang="en-US" dirty="0" smtClean="0">
                <a:solidFill>
                  <a:schemeClr val="tx1"/>
                </a:solidFill>
              </a:rPr>
              <a:t>Talk Groups or Digital Contacts</a:t>
            </a:r>
            <a:endParaRPr lang="en-US" dirty="0">
              <a:solidFill>
                <a:schemeClr val="tx1"/>
              </a:solidFill>
            </a:endParaRPr>
          </a:p>
        </p:txBody>
      </p:sp>
      <p:sp>
        <p:nvSpPr>
          <p:cNvPr id="4" name="Slide Number Placeholder 3">
            <a:extLst>
              <a:ext uri="{FF2B5EF4-FFF2-40B4-BE49-F238E27FC236}">
                <a16:creationId xmlns="" xmlns:a16="http://schemas.microsoft.com/office/drawing/2014/main" id="{16A4EDA7-861A-4997-8ED2-E19823400C2E}"/>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
        <p:nvSpPr>
          <p:cNvPr id="6" name="Content Placeholder 5"/>
          <p:cNvSpPr>
            <a:spLocks noGrp="1"/>
          </p:cNvSpPr>
          <p:nvPr>
            <p:ph idx="1"/>
          </p:nvPr>
        </p:nvSpPr>
        <p:spPr>
          <a:xfrm>
            <a:off x="1821051" y="2549256"/>
            <a:ext cx="7276454" cy="3371097"/>
          </a:xfrm>
        </p:spPr>
        <p:txBody>
          <a:bodyPr>
            <a:normAutofit/>
          </a:bodyPr>
          <a:lstStyle/>
          <a:p>
            <a:r>
              <a:rPr lang="en-US" dirty="0" smtClean="0"/>
              <a:t>What is a Talk Group or Digital contact ?</a:t>
            </a:r>
          </a:p>
          <a:p>
            <a:r>
              <a:rPr lang="en-US" dirty="0" smtClean="0"/>
              <a:t>Consider it as a conference call in a room</a:t>
            </a:r>
          </a:p>
          <a:p>
            <a:r>
              <a:rPr lang="en-US" dirty="0" smtClean="0"/>
              <a:t>The conference room has the name “AMSAT”</a:t>
            </a:r>
          </a:p>
          <a:p>
            <a:r>
              <a:rPr lang="en-US" dirty="0" smtClean="0"/>
              <a:t>This conference room has only a “phone” connection</a:t>
            </a:r>
          </a:p>
          <a:p>
            <a:r>
              <a:rPr lang="en-US" dirty="0" smtClean="0"/>
              <a:t>In order to connect to the conference you need to dial a number like 98006</a:t>
            </a:r>
          </a:p>
          <a:p>
            <a:r>
              <a:rPr lang="en-US" dirty="0" smtClean="0"/>
              <a:t>So AMSAT=98006, TAC310=310, </a:t>
            </a:r>
            <a:r>
              <a:rPr lang="en-US" dirty="0" err="1" smtClean="0"/>
              <a:t>ect</a:t>
            </a:r>
            <a:endParaRPr lang="en-US" dirty="0" smtClean="0"/>
          </a:p>
          <a:p>
            <a:endParaRPr lang="en-US" dirty="0" smtClean="0"/>
          </a:p>
          <a:p>
            <a:endParaRPr lang="en-US" dirty="0"/>
          </a:p>
        </p:txBody>
      </p:sp>
    </p:spTree>
    <p:extLst>
      <p:ext uri="{BB962C8B-B14F-4D97-AF65-F5344CB8AC3E}">
        <p14:creationId xmlns:p14="http://schemas.microsoft.com/office/powerpoint/2010/main" val="2977461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5F92CF-0693-4917-9E47-11E6CB6EFAA6}"/>
              </a:ext>
            </a:extLst>
          </p:cNvPr>
          <p:cNvSpPr>
            <a:spLocks noGrp="1"/>
          </p:cNvSpPr>
          <p:nvPr>
            <p:ph type="title"/>
          </p:nvPr>
        </p:nvSpPr>
        <p:spPr/>
        <p:txBody>
          <a:bodyPr/>
          <a:lstStyle/>
          <a:p>
            <a:r>
              <a:rPr lang="en-US" dirty="0" smtClean="0">
                <a:solidFill>
                  <a:schemeClr val="tx1"/>
                </a:solidFill>
              </a:rPr>
              <a:t>Talk Groups or Digital Contacts</a:t>
            </a:r>
            <a:endParaRPr lang="en-US" dirty="0">
              <a:solidFill>
                <a:schemeClr val="tx1"/>
              </a:solidFill>
            </a:endParaRPr>
          </a:p>
        </p:txBody>
      </p:sp>
      <p:sp>
        <p:nvSpPr>
          <p:cNvPr id="4" name="Slide Number Placeholder 3">
            <a:extLst>
              <a:ext uri="{FF2B5EF4-FFF2-40B4-BE49-F238E27FC236}">
                <a16:creationId xmlns="" xmlns:a16="http://schemas.microsoft.com/office/drawing/2014/main" id="{16A4EDA7-861A-4997-8ED2-E19823400C2E}"/>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
        <p:nvSpPr>
          <p:cNvPr id="6" name="Content Placeholder 5"/>
          <p:cNvSpPr>
            <a:spLocks noGrp="1"/>
          </p:cNvSpPr>
          <p:nvPr>
            <p:ph idx="1"/>
          </p:nvPr>
        </p:nvSpPr>
        <p:spPr>
          <a:xfrm>
            <a:off x="387458" y="1828800"/>
            <a:ext cx="11027044" cy="5029200"/>
          </a:xfrm>
        </p:spPr>
        <p:txBody>
          <a:bodyPr>
            <a:normAutofit/>
          </a:bodyPr>
          <a:lstStyle/>
          <a:p>
            <a:endParaRPr lang="en-US" dirty="0"/>
          </a:p>
          <a:p>
            <a:r>
              <a:rPr lang="en-US" dirty="0"/>
              <a:t>Not all repeaters carry all Talk Groups (TG) depending on their network </a:t>
            </a:r>
            <a:r>
              <a:rPr lang="en-US" dirty="0" smtClean="0"/>
              <a:t>connection, DMR-MARC or </a:t>
            </a:r>
            <a:r>
              <a:rPr lang="en-US" dirty="0" err="1" smtClean="0"/>
              <a:t>Brandmeister</a:t>
            </a:r>
            <a:r>
              <a:rPr lang="en-US" dirty="0" smtClean="0"/>
              <a:t>. </a:t>
            </a:r>
            <a:r>
              <a:rPr lang="en-US" dirty="0"/>
              <a:t>The repeater’s </a:t>
            </a:r>
            <a:r>
              <a:rPr lang="en-US" dirty="0" smtClean="0"/>
              <a:t>owner or Trustee </a:t>
            </a:r>
            <a:r>
              <a:rPr lang="en-US" dirty="0"/>
              <a:t>assigns the TG and TS structure most beneficial for your area. This is to permit the most activity with the least amount of interference. </a:t>
            </a:r>
            <a:endParaRPr lang="en-US" dirty="0" smtClean="0"/>
          </a:p>
          <a:p>
            <a:pPr marL="0" indent="0">
              <a:buNone/>
            </a:pPr>
            <a:r>
              <a:rPr lang="en-US" dirty="0" smtClean="0"/>
              <a:t>         A </a:t>
            </a:r>
            <a:r>
              <a:rPr lang="en-US" dirty="0"/>
              <a:t>typical configuration might be: </a:t>
            </a:r>
            <a:r>
              <a:rPr lang="en-US" dirty="0" smtClean="0"/>
              <a:t>                   </a:t>
            </a:r>
            <a:r>
              <a:rPr lang="en-US" i="1" dirty="0" smtClean="0"/>
              <a:t>TG </a:t>
            </a:r>
            <a:r>
              <a:rPr lang="en-US" i="1" dirty="0" smtClean="0"/>
              <a:t>			Time </a:t>
            </a:r>
            <a:r>
              <a:rPr lang="en-US" i="1" dirty="0"/>
              <a:t>Slot </a:t>
            </a:r>
            <a:endParaRPr lang="en-US" dirty="0"/>
          </a:p>
          <a:p>
            <a:r>
              <a:rPr lang="en-US" dirty="0"/>
              <a:t>•Local 2 Local Cluster of Repeaters </a:t>
            </a:r>
            <a:r>
              <a:rPr lang="en-US" dirty="0" smtClean="0"/>
              <a:t>			</a:t>
            </a:r>
            <a:r>
              <a:rPr lang="en-US" dirty="0" smtClean="0"/>
              <a:t>2 </a:t>
            </a:r>
            <a:r>
              <a:rPr lang="en-US" dirty="0" smtClean="0"/>
              <a:t>			</a:t>
            </a:r>
            <a:r>
              <a:rPr lang="en-US" dirty="0" smtClean="0"/>
              <a:t>       2 </a:t>
            </a:r>
            <a:endParaRPr lang="en-US" dirty="0"/>
          </a:p>
          <a:p>
            <a:r>
              <a:rPr lang="en-US" dirty="0"/>
              <a:t>•Local 9 Main Repeater Only </a:t>
            </a:r>
            <a:r>
              <a:rPr lang="en-US" dirty="0" smtClean="0"/>
              <a:t>					9 			</a:t>
            </a:r>
            <a:r>
              <a:rPr lang="en-US" dirty="0" smtClean="0"/>
              <a:t>       2 </a:t>
            </a:r>
            <a:endParaRPr lang="en-US" dirty="0"/>
          </a:p>
          <a:p>
            <a:r>
              <a:rPr lang="en-US" dirty="0"/>
              <a:t>•TAC 310, 311 Secondary Chat Groups </a:t>
            </a:r>
            <a:r>
              <a:rPr lang="en-US" dirty="0" smtClean="0"/>
              <a:t>		</a:t>
            </a:r>
            <a:r>
              <a:rPr lang="en-US" dirty="0" smtClean="0"/>
              <a:t>310</a:t>
            </a:r>
            <a:r>
              <a:rPr lang="en-US" dirty="0"/>
              <a:t>, 311 </a:t>
            </a:r>
            <a:r>
              <a:rPr lang="en-US" dirty="0" smtClean="0"/>
              <a:t>		2 </a:t>
            </a:r>
            <a:endParaRPr lang="en-US" dirty="0"/>
          </a:p>
          <a:p>
            <a:r>
              <a:rPr lang="en-US" dirty="0"/>
              <a:t>•Nationwide National Calling Channel </a:t>
            </a:r>
            <a:r>
              <a:rPr lang="en-US" dirty="0" smtClean="0"/>
              <a:t>		</a:t>
            </a:r>
            <a:r>
              <a:rPr lang="en-US" dirty="0" smtClean="0"/>
              <a:t>3100 </a:t>
            </a:r>
            <a:r>
              <a:rPr lang="en-US" dirty="0" smtClean="0"/>
              <a:t>			1 </a:t>
            </a:r>
            <a:endParaRPr lang="en-US" dirty="0"/>
          </a:p>
          <a:p>
            <a:r>
              <a:rPr lang="en-US" dirty="0"/>
              <a:t>•PA State PA Statewide </a:t>
            </a:r>
            <a:r>
              <a:rPr lang="en-US" dirty="0" smtClean="0"/>
              <a:t>						3142 			1 </a:t>
            </a:r>
            <a:endParaRPr lang="en-US" dirty="0"/>
          </a:p>
          <a:p>
            <a:r>
              <a:rPr lang="en-US" dirty="0"/>
              <a:t>•MD State MD Statewide </a:t>
            </a:r>
            <a:r>
              <a:rPr lang="en-US" dirty="0" smtClean="0"/>
              <a:t>						3124 			1 </a:t>
            </a:r>
            <a:endParaRPr lang="en-US" dirty="0"/>
          </a:p>
          <a:p>
            <a:r>
              <a:rPr lang="en-US" dirty="0" smtClean="0"/>
              <a:t>•Northeast </a:t>
            </a:r>
            <a:r>
              <a:rPr lang="en-US" dirty="0"/>
              <a:t>Regional </a:t>
            </a:r>
            <a:r>
              <a:rPr lang="en-US" dirty="0" smtClean="0"/>
              <a:t>							3172 			1 </a:t>
            </a:r>
            <a:endParaRPr lang="en-US" dirty="0"/>
          </a:p>
          <a:p>
            <a:pPr marL="0" lvl="0" indent="0">
              <a:buSzPct val="45000"/>
              <a:buNone/>
            </a:pPr>
            <a:endParaRPr lang="en-US" dirty="0"/>
          </a:p>
        </p:txBody>
      </p:sp>
    </p:spTree>
    <p:extLst>
      <p:ext uri="{BB962C8B-B14F-4D97-AF65-F5344CB8AC3E}">
        <p14:creationId xmlns:p14="http://schemas.microsoft.com/office/powerpoint/2010/main" val="3683836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5F92CF-0693-4917-9E47-11E6CB6EFAA6}"/>
              </a:ext>
            </a:extLst>
          </p:cNvPr>
          <p:cNvSpPr>
            <a:spLocks noGrp="1"/>
          </p:cNvSpPr>
          <p:nvPr>
            <p:ph type="title"/>
          </p:nvPr>
        </p:nvSpPr>
        <p:spPr/>
        <p:txBody>
          <a:bodyPr/>
          <a:lstStyle/>
          <a:p>
            <a:r>
              <a:rPr lang="en-US" dirty="0" smtClean="0">
                <a:solidFill>
                  <a:schemeClr val="tx1"/>
                </a:solidFill>
              </a:rPr>
              <a:t>Talk Groups or Digital Contacts</a:t>
            </a:r>
            <a:endParaRPr lang="en-US" dirty="0">
              <a:solidFill>
                <a:schemeClr val="tx1"/>
              </a:solidFill>
            </a:endParaRPr>
          </a:p>
        </p:txBody>
      </p:sp>
      <p:sp>
        <p:nvSpPr>
          <p:cNvPr id="4" name="Slide Number Placeholder 3">
            <a:extLst>
              <a:ext uri="{FF2B5EF4-FFF2-40B4-BE49-F238E27FC236}">
                <a16:creationId xmlns="" xmlns:a16="http://schemas.microsoft.com/office/drawing/2014/main" id="{16A4EDA7-861A-4997-8ED2-E19823400C2E}"/>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
        <p:nvSpPr>
          <p:cNvPr id="6" name="Content Placeholder 5"/>
          <p:cNvSpPr>
            <a:spLocks noGrp="1"/>
          </p:cNvSpPr>
          <p:nvPr>
            <p:ph idx="1"/>
          </p:nvPr>
        </p:nvSpPr>
        <p:spPr>
          <a:xfrm>
            <a:off x="976392" y="2154266"/>
            <a:ext cx="10120393" cy="4339524"/>
          </a:xfrm>
        </p:spPr>
        <p:txBody>
          <a:bodyPr>
            <a:normAutofit/>
          </a:bodyPr>
          <a:lstStyle/>
          <a:p>
            <a:endParaRPr lang="en-US" dirty="0"/>
          </a:p>
          <a:p>
            <a:r>
              <a:rPr lang="en-US" dirty="0"/>
              <a:t>There are currently over </a:t>
            </a:r>
            <a:r>
              <a:rPr lang="en-US" dirty="0" smtClean="0"/>
              <a:t>1200 </a:t>
            </a:r>
            <a:r>
              <a:rPr lang="en-US" dirty="0"/>
              <a:t>Talk Groups, ranging from: </a:t>
            </a:r>
            <a:endParaRPr lang="en-US" dirty="0" smtClean="0"/>
          </a:p>
          <a:p>
            <a:r>
              <a:rPr lang="en-US" dirty="0" smtClean="0"/>
              <a:t>- </a:t>
            </a:r>
            <a:r>
              <a:rPr lang="en-US" dirty="0"/>
              <a:t>Local Repeater Only </a:t>
            </a:r>
            <a:endParaRPr lang="en-US" dirty="0" smtClean="0"/>
          </a:p>
          <a:p>
            <a:r>
              <a:rPr lang="en-US" dirty="0" smtClean="0"/>
              <a:t>- </a:t>
            </a:r>
            <a:r>
              <a:rPr lang="en-US" dirty="0"/>
              <a:t>Local Network Repeaters </a:t>
            </a:r>
            <a:endParaRPr lang="en-US" dirty="0" smtClean="0"/>
          </a:p>
          <a:p>
            <a:r>
              <a:rPr lang="en-US" dirty="0" smtClean="0"/>
              <a:t>- </a:t>
            </a:r>
            <a:r>
              <a:rPr lang="en-US" dirty="0"/>
              <a:t>Statewide Groups </a:t>
            </a:r>
            <a:endParaRPr lang="en-US" dirty="0" smtClean="0"/>
          </a:p>
          <a:p>
            <a:r>
              <a:rPr lang="en-US" dirty="0" smtClean="0"/>
              <a:t>- </a:t>
            </a:r>
            <a:r>
              <a:rPr lang="en-US" dirty="0"/>
              <a:t>Regional Groups </a:t>
            </a:r>
            <a:endParaRPr lang="en-US" dirty="0" smtClean="0"/>
          </a:p>
          <a:p>
            <a:r>
              <a:rPr lang="en-US" dirty="0" smtClean="0"/>
              <a:t>- </a:t>
            </a:r>
            <a:r>
              <a:rPr lang="en-US" dirty="0"/>
              <a:t>Country Specific Groups </a:t>
            </a:r>
            <a:endParaRPr lang="en-US" dirty="0" smtClean="0"/>
          </a:p>
          <a:p>
            <a:r>
              <a:rPr lang="en-US" dirty="0" smtClean="0"/>
              <a:t>- </a:t>
            </a:r>
            <a:r>
              <a:rPr lang="en-US" dirty="0"/>
              <a:t>Worldwide Groups </a:t>
            </a:r>
            <a:endParaRPr lang="en-US" dirty="0" smtClean="0"/>
          </a:p>
          <a:p>
            <a:r>
              <a:rPr lang="en-US" dirty="0" smtClean="0"/>
              <a:t>- </a:t>
            </a:r>
            <a:r>
              <a:rPr lang="en-US" dirty="0"/>
              <a:t>Specialty Groups Some of the specialty Groups include: </a:t>
            </a:r>
            <a:endParaRPr lang="en-US" dirty="0" smtClean="0"/>
          </a:p>
          <a:p>
            <a:pPr marL="0" indent="0">
              <a:buNone/>
            </a:pPr>
            <a:r>
              <a:rPr lang="en-US" dirty="0"/>
              <a:t> </a:t>
            </a:r>
            <a:r>
              <a:rPr lang="en-US" dirty="0" smtClean="0"/>
              <a:t>      Public </a:t>
            </a:r>
            <a:r>
              <a:rPr lang="en-US" dirty="0"/>
              <a:t>Safety - Outdoor Adventure - JOTA (Scouting) - </a:t>
            </a:r>
            <a:r>
              <a:rPr lang="en-US" dirty="0" err="1"/>
              <a:t>EmComm</a:t>
            </a:r>
            <a:r>
              <a:rPr lang="en-US" dirty="0"/>
              <a:t> </a:t>
            </a:r>
          </a:p>
        </p:txBody>
      </p:sp>
    </p:spTree>
    <p:extLst>
      <p:ext uri="{BB962C8B-B14F-4D97-AF65-F5344CB8AC3E}">
        <p14:creationId xmlns:p14="http://schemas.microsoft.com/office/powerpoint/2010/main" val="3025649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81146D38-E609-40DB-B040-89C8AE50B103}"/>
              </a:ext>
            </a:extLst>
          </p:cNvPr>
          <p:cNvSpPr>
            <a:spLocks noGrp="1"/>
          </p:cNvSpPr>
          <p:nvPr>
            <p:ph type="title"/>
          </p:nvPr>
        </p:nvSpPr>
        <p:spPr>
          <a:xfrm>
            <a:off x="1145899" y="567522"/>
            <a:ext cx="8761413" cy="706964"/>
          </a:xfrm>
        </p:spPr>
        <p:txBody>
          <a:bodyPr/>
          <a:lstStyle/>
          <a:p>
            <a:r>
              <a:rPr lang="en-US" dirty="0">
                <a:solidFill>
                  <a:schemeClr val="bg2">
                    <a:lumMod val="20000"/>
                    <a:lumOff val="80000"/>
                  </a:schemeClr>
                </a:solidFill>
              </a:rPr>
              <a:t>Geographic by Continent </a:t>
            </a:r>
            <a:r>
              <a:rPr lang="en-US" dirty="0">
                <a:solidFill>
                  <a:schemeClr val="bg2">
                    <a:lumMod val="20000"/>
                    <a:lumOff val="80000"/>
                  </a:schemeClr>
                </a:solidFill>
                <a:sym typeface="Wingdings" panose="05000000000000000000" pitchFamily="2" charset="2"/>
              </a:rPr>
              <a:t> Country</a:t>
            </a:r>
            <a:endParaRPr lang="en-US" dirty="0">
              <a:solidFill>
                <a:schemeClr val="bg2">
                  <a:lumMod val="20000"/>
                  <a:lumOff val="80000"/>
                </a:schemeClr>
              </a:solidFill>
            </a:endParaRPr>
          </a:p>
        </p:txBody>
      </p:sp>
      <p:sp>
        <p:nvSpPr>
          <p:cNvPr id="4" name="Slide Number Placeholder 3">
            <a:extLst>
              <a:ext uri="{FF2B5EF4-FFF2-40B4-BE49-F238E27FC236}">
                <a16:creationId xmlns="" xmlns:a16="http://schemas.microsoft.com/office/drawing/2014/main" id="{78CD25C6-BDAB-43C1-93C3-84C4A7229441}"/>
              </a:ext>
            </a:extLst>
          </p:cNvPr>
          <p:cNvSpPr>
            <a:spLocks noGrp="1"/>
          </p:cNvSpPr>
          <p:nvPr>
            <p:ph type="sldNum" sz="quarter" idx="12"/>
          </p:nvPr>
        </p:nvSpPr>
        <p:spPr/>
        <p:txBody>
          <a:bodyPr/>
          <a:lstStyle/>
          <a:p>
            <a:fld id="{D57F1E4F-1CFF-5643-939E-217C01CDF565}" type="slidenum">
              <a:rPr lang="en-US" smtClean="0"/>
              <a:pPr/>
              <a:t>17</a:t>
            </a:fld>
            <a:endParaRPr lang="en-US" dirty="0"/>
          </a:p>
        </p:txBody>
      </p:sp>
      <p:grpSp>
        <p:nvGrpSpPr>
          <p:cNvPr id="6" name="Canvas 1">
            <a:extLst>
              <a:ext uri="{FF2B5EF4-FFF2-40B4-BE49-F238E27FC236}">
                <a16:creationId xmlns="" xmlns:a16="http://schemas.microsoft.com/office/drawing/2014/main" id="{991973C7-18FE-4417-B61A-B5520ACB4626}"/>
              </a:ext>
            </a:extLst>
          </p:cNvPr>
          <p:cNvGrpSpPr/>
          <p:nvPr/>
        </p:nvGrpSpPr>
        <p:grpSpPr>
          <a:xfrm>
            <a:off x="1055008" y="2057400"/>
            <a:ext cx="8229600" cy="4800600"/>
            <a:chOff x="0" y="0"/>
            <a:chExt cx="8229600" cy="4800600"/>
          </a:xfrm>
        </p:grpSpPr>
        <p:sp>
          <p:nvSpPr>
            <p:cNvPr id="7" name="Rectangle 6">
              <a:extLst>
                <a:ext uri="{FF2B5EF4-FFF2-40B4-BE49-F238E27FC236}">
                  <a16:creationId xmlns="" xmlns:a16="http://schemas.microsoft.com/office/drawing/2014/main" id="{2095CA8B-A832-4394-A5EA-67D7B1E68C42}"/>
                </a:ext>
              </a:extLst>
            </p:cNvPr>
            <p:cNvSpPr/>
            <p:nvPr/>
          </p:nvSpPr>
          <p:spPr>
            <a:xfrm>
              <a:off x="0" y="0"/>
              <a:ext cx="8229600" cy="4800600"/>
            </a:xfrm>
            <a:prstGeom prst="rect">
              <a:avLst/>
            </a:prstGeom>
          </p:spPr>
        </p:sp>
        <p:sp>
          <p:nvSpPr>
            <p:cNvPr id="8" name="Text Box 2">
              <a:extLst>
                <a:ext uri="{FF2B5EF4-FFF2-40B4-BE49-F238E27FC236}">
                  <a16:creationId xmlns="" xmlns:a16="http://schemas.microsoft.com/office/drawing/2014/main" id="{B9E5FC76-F7F8-4BB8-94C1-52B3DB15B6BB}"/>
                </a:ext>
              </a:extLst>
            </p:cNvPr>
            <p:cNvSpPr txBox="1"/>
            <p:nvPr/>
          </p:nvSpPr>
          <p:spPr>
            <a:xfrm>
              <a:off x="333374" y="1952625"/>
              <a:ext cx="5276851" cy="111442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7200">
                  <a:solidFill>
                    <a:srgbClr val="3333FF"/>
                  </a:solidFill>
                  <a:effectLst/>
                  <a:latin typeface="Century Gothic"/>
                  <a:ea typeface="Calibri"/>
                  <a:cs typeface="Times New Roman"/>
                </a:rPr>
                <a:t>3</a:t>
              </a:r>
              <a:r>
                <a:rPr lang="en-US" sz="7200">
                  <a:effectLst/>
                  <a:latin typeface="Century Gothic"/>
                  <a:ea typeface="Calibri"/>
                  <a:cs typeface="Times New Roman"/>
                </a:rPr>
                <a:t> </a:t>
              </a:r>
              <a:r>
                <a:rPr lang="en-US" sz="7200">
                  <a:solidFill>
                    <a:srgbClr val="00B050"/>
                  </a:solidFill>
                  <a:effectLst/>
                  <a:latin typeface="Century Gothic"/>
                  <a:ea typeface="Calibri"/>
                  <a:cs typeface="Times New Roman"/>
                </a:rPr>
                <a:t>1 n </a:t>
              </a:r>
              <a:r>
                <a:rPr lang="en-US" sz="7200">
                  <a:effectLst/>
                  <a:latin typeface="Century Gothic"/>
                  <a:ea typeface="Calibri"/>
                  <a:cs typeface="Times New Roman"/>
                </a:rPr>
                <a:t>xxx</a:t>
              </a:r>
              <a:endParaRPr lang="en-US" sz="1100">
                <a:effectLst/>
                <a:ea typeface="Calibri"/>
                <a:cs typeface="Times New Roman"/>
              </a:endParaRPr>
            </a:p>
          </p:txBody>
        </p:sp>
        <p:sp>
          <p:nvSpPr>
            <p:cNvPr id="9" name="Left Brace 8">
              <a:extLst>
                <a:ext uri="{FF2B5EF4-FFF2-40B4-BE49-F238E27FC236}">
                  <a16:creationId xmlns="" xmlns:a16="http://schemas.microsoft.com/office/drawing/2014/main" id="{20D1029D-48D2-482A-9805-A56EB0A4440E}"/>
                </a:ext>
              </a:extLst>
            </p:cNvPr>
            <p:cNvSpPr/>
            <p:nvPr/>
          </p:nvSpPr>
          <p:spPr>
            <a:xfrm rot="16200000">
              <a:off x="557210" y="2871789"/>
              <a:ext cx="276226" cy="666750"/>
            </a:xfrm>
            <a:prstGeom prst="leftBrace">
              <a:avLst/>
            </a:prstGeom>
            <a:ln>
              <a:solidFill>
                <a:srgbClr val="3333FF"/>
              </a:solidFill>
            </a:ln>
          </p:spPr>
          <p:style>
            <a:lnRef idx="3">
              <a:schemeClr val="dk1"/>
            </a:lnRef>
            <a:fillRef idx="0">
              <a:schemeClr val="dk1"/>
            </a:fillRef>
            <a:effectRef idx="2">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ext Box 4">
              <a:extLst>
                <a:ext uri="{FF2B5EF4-FFF2-40B4-BE49-F238E27FC236}">
                  <a16:creationId xmlns="" xmlns:a16="http://schemas.microsoft.com/office/drawing/2014/main" id="{CBB813BF-A726-4175-BE25-EBE0436D7D4C}"/>
                </a:ext>
              </a:extLst>
            </p:cNvPr>
            <p:cNvSpPr txBox="1"/>
            <p:nvPr/>
          </p:nvSpPr>
          <p:spPr>
            <a:xfrm>
              <a:off x="238125" y="3467100"/>
              <a:ext cx="5419725" cy="12382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2800">
                  <a:effectLst/>
                  <a:latin typeface="Verdana"/>
                  <a:ea typeface="Calibri"/>
                  <a:cs typeface="Times New Roman"/>
                </a:rPr>
                <a:t>GEORGRAPHIC REGION</a:t>
              </a:r>
              <a:endParaRPr lang="en-US" sz="1100">
                <a:effectLst/>
                <a:ea typeface="Calibri"/>
                <a:cs typeface="Times New Roman"/>
              </a:endParaRPr>
            </a:p>
            <a:p>
              <a:pPr marL="0" marR="0">
                <a:spcBef>
                  <a:spcPts val="0"/>
                </a:spcBef>
                <a:spcAft>
                  <a:spcPts val="0"/>
                </a:spcAft>
              </a:pPr>
              <a:r>
                <a:rPr lang="en-US" sz="4800">
                  <a:solidFill>
                    <a:srgbClr val="3333FF"/>
                  </a:solidFill>
                  <a:effectLst/>
                  <a:latin typeface="Verdana"/>
                  <a:ea typeface="Calibri"/>
                  <a:cs typeface="Times New Roman"/>
                </a:rPr>
                <a:t>N. AMERICA</a:t>
              </a:r>
              <a:endParaRPr lang="en-US" sz="1100">
                <a:effectLst/>
                <a:ea typeface="Calibri"/>
                <a:cs typeface="Times New Roman"/>
              </a:endParaRPr>
            </a:p>
          </p:txBody>
        </p:sp>
        <p:sp>
          <p:nvSpPr>
            <p:cNvPr id="11" name="Right Brace 10">
              <a:extLst>
                <a:ext uri="{FF2B5EF4-FFF2-40B4-BE49-F238E27FC236}">
                  <a16:creationId xmlns="" xmlns:a16="http://schemas.microsoft.com/office/drawing/2014/main" id="{A186CAA3-04D1-4F86-B881-CC24C7B978C4}"/>
                </a:ext>
              </a:extLst>
            </p:cNvPr>
            <p:cNvSpPr/>
            <p:nvPr/>
          </p:nvSpPr>
          <p:spPr>
            <a:xfrm rot="16200000">
              <a:off x="1304929" y="1057274"/>
              <a:ext cx="385761" cy="2033589"/>
            </a:xfrm>
            <a:prstGeom prst="rightBrace">
              <a:avLst/>
            </a:prstGeom>
            <a:ln w="38100">
              <a:solidFill>
                <a:srgbClr val="00B050"/>
              </a:solidFill>
            </a:ln>
          </p:spPr>
          <p:style>
            <a:lnRef idx="3">
              <a:schemeClr val="accent5"/>
            </a:lnRef>
            <a:fillRef idx="0">
              <a:schemeClr val="accent5"/>
            </a:fillRef>
            <a:effectRef idx="2">
              <a:schemeClr val="accent5"/>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Text Box 4">
              <a:extLst>
                <a:ext uri="{FF2B5EF4-FFF2-40B4-BE49-F238E27FC236}">
                  <a16:creationId xmlns="" xmlns:a16="http://schemas.microsoft.com/office/drawing/2014/main" id="{09DE96F6-3E98-4BEC-BEDC-679070BC439A}"/>
                </a:ext>
              </a:extLst>
            </p:cNvPr>
            <p:cNvSpPr txBox="1"/>
            <p:nvPr/>
          </p:nvSpPr>
          <p:spPr>
            <a:xfrm>
              <a:off x="1180125" y="47625"/>
              <a:ext cx="6725625" cy="1656375"/>
            </a:xfrm>
            <a:prstGeom prst="rect">
              <a:avLst/>
            </a:prstGeom>
            <a:solidFill>
              <a:sysClr val="window" lastClr="FFFFFF"/>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2800">
                  <a:effectLst/>
                  <a:latin typeface="Verdana"/>
                  <a:ea typeface="Calibri"/>
                </a:rPr>
                <a:t>3-Digit Country Code</a:t>
              </a:r>
              <a:endParaRPr lang="en-US" sz="1200">
                <a:effectLst/>
                <a:latin typeface="Times New Roman"/>
                <a:ea typeface="Times New Roman"/>
              </a:endParaRPr>
            </a:p>
            <a:p>
              <a:pPr marL="0" marR="0">
                <a:spcBef>
                  <a:spcPts val="0"/>
                </a:spcBef>
                <a:spcAft>
                  <a:spcPts val="0"/>
                </a:spcAft>
              </a:pPr>
              <a:r>
                <a:rPr lang="en-US" sz="4800">
                  <a:solidFill>
                    <a:srgbClr val="00B050"/>
                  </a:solidFill>
                  <a:effectLst/>
                  <a:latin typeface="Verdana"/>
                  <a:ea typeface="Calibri"/>
                </a:rPr>
                <a:t>United States </a:t>
              </a:r>
              <a:endParaRPr lang="en-US" sz="1200">
                <a:effectLst/>
                <a:latin typeface="Times New Roman"/>
                <a:ea typeface="Times New Roman"/>
              </a:endParaRPr>
            </a:p>
            <a:p>
              <a:pPr marL="0" marR="0">
                <a:spcBef>
                  <a:spcPts val="0"/>
                </a:spcBef>
                <a:spcAft>
                  <a:spcPts val="0"/>
                </a:spcAft>
              </a:pPr>
              <a:r>
                <a:rPr lang="en-US" sz="2600">
                  <a:solidFill>
                    <a:srgbClr val="00B050"/>
                  </a:solidFill>
                  <a:effectLst/>
                  <a:latin typeface="Verdana"/>
                  <a:ea typeface="Calibri"/>
                </a:rPr>
                <a:t>(310 or 311)</a:t>
              </a:r>
              <a:endParaRPr lang="en-US" sz="1200">
                <a:effectLst/>
                <a:latin typeface="Times New Roman"/>
                <a:ea typeface="Times New Roman"/>
              </a:endParaRPr>
            </a:p>
          </p:txBody>
        </p:sp>
      </p:grpSp>
    </p:spTree>
    <p:extLst>
      <p:ext uri="{BB962C8B-B14F-4D97-AF65-F5344CB8AC3E}">
        <p14:creationId xmlns:p14="http://schemas.microsoft.com/office/powerpoint/2010/main" val="1816698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81146D38-E609-40DB-B040-89C8AE50B103}"/>
              </a:ext>
            </a:extLst>
          </p:cNvPr>
          <p:cNvSpPr>
            <a:spLocks noGrp="1"/>
          </p:cNvSpPr>
          <p:nvPr>
            <p:ph type="title"/>
          </p:nvPr>
        </p:nvSpPr>
        <p:spPr/>
        <p:txBody>
          <a:bodyPr/>
          <a:lstStyle/>
          <a:p>
            <a:r>
              <a:rPr lang="en-US" dirty="0">
                <a:solidFill>
                  <a:schemeClr val="bg2">
                    <a:lumMod val="20000"/>
                    <a:lumOff val="80000"/>
                  </a:schemeClr>
                </a:solidFill>
              </a:rPr>
              <a:t>(E) TG are Geographic by Continent</a:t>
            </a:r>
          </a:p>
        </p:txBody>
      </p:sp>
      <p:graphicFrame>
        <p:nvGraphicFramePr>
          <p:cNvPr id="14" name="Content Placeholder 13">
            <a:extLst>
              <a:ext uri="{FF2B5EF4-FFF2-40B4-BE49-F238E27FC236}">
                <a16:creationId xmlns="" xmlns:a16="http://schemas.microsoft.com/office/drawing/2014/main" id="{86D8BA64-CA11-45F0-B8E7-C33FFA792228}"/>
              </a:ext>
            </a:extLst>
          </p:cNvPr>
          <p:cNvGraphicFramePr>
            <a:graphicFrameLocks noGrp="1"/>
          </p:cNvGraphicFramePr>
          <p:nvPr>
            <p:ph idx="1"/>
            <p:extLst>
              <p:ext uri="{D42A27DB-BD31-4B8C-83A1-F6EECF244321}">
                <p14:modId xmlns:p14="http://schemas.microsoft.com/office/powerpoint/2010/main" val="1330582112"/>
              </p:ext>
            </p:extLst>
          </p:nvPr>
        </p:nvGraphicFramePr>
        <p:xfrm>
          <a:off x="571500" y="2550561"/>
          <a:ext cx="10972800" cy="3845560"/>
        </p:xfrm>
        <a:graphic>
          <a:graphicData uri="http://schemas.openxmlformats.org/drawingml/2006/table">
            <a:tbl>
              <a:tblPr firstRow="1" bandRow="1">
                <a:tableStyleId>{327F97BB-C833-4FB7-BDE5-3F7075034690}</a:tableStyleId>
              </a:tblPr>
              <a:tblGrid>
                <a:gridCol w="914400">
                  <a:extLst>
                    <a:ext uri="{9D8B030D-6E8A-4147-A177-3AD203B41FA5}">
                      <a16:colId xmlns="" xmlns:a16="http://schemas.microsoft.com/office/drawing/2014/main" val="2939579048"/>
                    </a:ext>
                  </a:extLst>
                </a:gridCol>
                <a:gridCol w="4572000">
                  <a:extLst>
                    <a:ext uri="{9D8B030D-6E8A-4147-A177-3AD203B41FA5}">
                      <a16:colId xmlns="" xmlns:a16="http://schemas.microsoft.com/office/drawing/2014/main" val="1424418945"/>
                    </a:ext>
                  </a:extLst>
                </a:gridCol>
                <a:gridCol w="914400">
                  <a:extLst>
                    <a:ext uri="{9D8B030D-6E8A-4147-A177-3AD203B41FA5}">
                      <a16:colId xmlns="" xmlns:a16="http://schemas.microsoft.com/office/drawing/2014/main" val="4243251555"/>
                    </a:ext>
                  </a:extLst>
                </a:gridCol>
                <a:gridCol w="4572000">
                  <a:extLst>
                    <a:ext uri="{9D8B030D-6E8A-4147-A177-3AD203B41FA5}">
                      <a16:colId xmlns="" xmlns:a16="http://schemas.microsoft.com/office/drawing/2014/main" val="2916675482"/>
                    </a:ext>
                  </a:extLst>
                </a:gridCol>
              </a:tblGrid>
              <a:tr h="370840">
                <a:tc>
                  <a:txBody>
                    <a:bodyPr/>
                    <a:lstStyle/>
                    <a:p>
                      <a:r>
                        <a:rPr lang="en-US" dirty="0">
                          <a:solidFill>
                            <a:schemeClr val="bg2">
                              <a:lumMod val="50000"/>
                            </a:schemeClr>
                          </a:solidFill>
                        </a:rPr>
                        <a:t>0</a:t>
                      </a:r>
                    </a:p>
                  </a:txBody>
                  <a:tcPr/>
                </a:tc>
                <a:tc>
                  <a:txBody>
                    <a:bodyPr/>
                    <a:lstStyle/>
                    <a:p>
                      <a:r>
                        <a:rPr lang="en-US" dirty="0">
                          <a:solidFill>
                            <a:schemeClr val="bg2">
                              <a:lumMod val="50000"/>
                            </a:schemeClr>
                          </a:solidFill>
                        </a:rPr>
                        <a:t>TEST NETWORKS</a:t>
                      </a:r>
                    </a:p>
                  </a:txBody>
                  <a:tcPr/>
                </a:tc>
                <a:tc>
                  <a:txBody>
                    <a:bodyPr/>
                    <a:lstStyle/>
                    <a:p>
                      <a:r>
                        <a:rPr lang="en-US" dirty="0">
                          <a:solidFill>
                            <a:schemeClr val="bg2">
                              <a:lumMod val="50000"/>
                            </a:schemeClr>
                          </a:solidFill>
                        </a:rPr>
                        <a:t>9</a:t>
                      </a:r>
                    </a:p>
                  </a:txBody>
                  <a:tcPr/>
                </a:tc>
                <a:tc>
                  <a:txBody>
                    <a:bodyPr/>
                    <a:lstStyle/>
                    <a:p>
                      <a:r>
                        <a:rPr lang="en-US" dirty="0">
                          <a:solidFill>
                            <a:schemeClr val="bg2">
                              <a:lumMod val="50000"/>
                            </a:schemeClr>
                          </a:solidFill>
                        </a:rPr>
                        <a:t>WORLDWIDE</a:t>
                      </a:r>
                    </a:p>
                  </a:txBody>
                  <a:tcPr/>
                </a:tc>
                <a:extLst>
                  <a:ext uri="{0D108BD9-81ED-4DB2-BD59-A6C34878D82A}">
                    <a16:rowId xmlns="" xmlns:a16="http://schemas.microsoft.com/office/drawing/2014/main" val="3442210963"/>
                  </a:ext>
                </a:extLst>
              </a:tr>
              <a:tr h="370840">
                <a:tc>
                  <a:txBody>
                    <a:bodyPr/>
                    <a:lstStyle/>
                    <a:p>
                      <a:r>
                        <a:rPr lang="en-US" sz="2400" b="1" dirty="0">
                          <a:solidFill>
                            <a:schemeClr val="bg2">
                              <a:lumMod val="50000"/>
                            </a:schemeClr>
                          </a:solidFill>
                        </a:rPr>
                        <a:t>2</a:t>
                      </a:r>
                      <a:r>
                        <a:rPr lang="en-US" sz="2400" b="0" i="1" dirty="0">
                          <a:solidFill>
                            <a:schemeClr val="bg2">
                              <a:lumMod val="50000"/>
                            </a:schemeClr>
                          </a:solidFill>
                        </a:rPr>
                        <a:t>xx</a:t>
                      </a:r>
                    </a:p>
                  </a:txBody>
                  <a:tcPr/>
                </a:tc>
                <a:tc>
                  <a:txBody>
                    <a:bodyPr/>
                    <a:lstStyle/>
                    <a:p>
                      <a:r>
                        <a:rPr lang="en-US" sz="2400" dirty="0">
                          <a:solidFill>
                            <a:schemeClr val="bg2">
                              <a:lumMod val="50000"/>
                            </a:schemeClr>
                          </a:solidFill>
                        </a:rPr>
                        <a:t>EUROPE</a:t>
                      </a:r>
                    </a:p>
                  </a:txBody>
                  <a:tcPr/>
                </a:tc>
                <a:tc>
                  <a:txBody>
                    <a:bodyPr/>
                    <a:lstStyle/>
                    <a:p>
                      <a:r>
                        <a:rPr lang="en-US" sz="2400" b="1" dirty="0">
                          <a:solidFill>
                            <a:schemeClr val="bg2">
                              <a:lumMod val="50000"/>
                            </a:schemeClr>
                          </a:solidFill>
                        </a:rPr>
                        <a:t>3</a:t>
                      </a:r>
                      <a:r>
                        <a:rPr lang="en-US" sz="2400" b="0" i="1" dirty="0">
                          <a:solidFill>
                            <a:schemeClr val="bg2">
                              <a:lumMod val="50000"/>
                            </a:schemeClr>
                          </a:solidFill>
                        </a:rPr>
                        <a:t>xx</a:t>
                      </a:r>
                      <a:endParaRPr lang="en-US" sz="2400" b="1" dirty="0">
                        <a:solidFill>
                          <a:schemeClr val="bg2">
                            <a:lumMod val="50000"/>
                          </a:schemeClr>
                        </a:solidFill>
                      </a:endParaRPr>
                    </a:p>
                  </a:txBody>
                  <a:tcPr/>
                </a:tc>
                <a:tc>
                  <a:txBody>
                    <a:bodyPr/>
                    <a:lstStyle/>
                    <a:p>
                      <a:r>
                        <a:rPr lang="en-US" sz="2400" dirty="0">
                          <a:solidFill>
                            <a:schemeClr val="bg2">
                              <a:lumMod val="50000"/>
                            </a:schemeClr>
                          </a:solidFill>
                        </a:rPr>
                        <a:t>N. AMERICA &amp; CARRIBEAN</a:t>
                      </a:r>
                    </a:p>
                  </a:txBody>
                  <a:tcPr/>
                </a:tc>
                <a:extLst>
                  <a:ext uri="{0D108BD9-81ED-4DB2-BD59-A6C34878D82A}">
                    <a16:rowId xmlns="" xmlns:a16="http://schemas.microsoft.com/office/drawing/2014/main" val="1766669829"/>
                  </a:ext>
                </a:extLst>
              </a:tr>
              <a:tr h="370840">
                <a:tc>
                  <a:txBody>
                    <a:bodyPr/>
                    <a:lstStyle/>
                    <a:p>
                      <a:endParaRPr lang="en-US">
                        <a:solidFill>
                          <a:schemeClr val="bg2">
                            <a:lumMod val="50000"/>
                          </a:schemeClr>
                        </a:solidFill>
                      </a:endParaRPr>
                    </a:p>
                  </a:txBody>
                  <a:tcPr/>
                </a:tc>
                <a:tc>
                  <a:txBody>
                    <a:bodyPr/>
                    <a:lstStyle/>
                    <a:p>
                      <a:r>
                        <a:rPr lang="en-US" sz="2000" dirty="0">
                          <a:solidFill>
                            <a:schemeClr val="bg2">
                              <a:lumMod val="50000"/>
                            </a:schemeClr>
                          </a:solidFill>
                        </a:rPr>
                        <a:t>208 = France ; 235 = UK; </a:t>
                      </a:r>
                    </a:p>
                    <a:p>
                      <a:r>
                        <a:rPr lang="en-US" sz="2000" dirty="0">
                          <a:solidFill>
                            <a:schemeClr val="bg2">
                              <a:lumMod val="50000"/>
                            </a:schemeClr>
                          </a:solidFill>
                        </a:rPr>
                        <a:t>262 = Germany</a:t>
                      </a:r>
                    </a:p>
                  </a:txBody>
                  <a:tcPr/>
                </a:tc>
                <a:tc>
                  <a:txBody>
                    <a:bodyPr/>
                    <a:lstStyle/>
                    <a:p>
                      <a:endParaRPr lang="en-US" dirty="0">
                        <a:solidFill>
                          <a:schemeClr val="bg2">
                            <a:lumMod val="50000"/>
                          </a:schemeClr>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rPr>
                        <a:t>302 = Canada ; 310 = US;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rPr>
                        <a:t>334 = Mexico</a:t>
                      </a:r>
                    </a:p>
                  </a:txBody>
                  <a:tcPr/>
                </a:tc>
                <a:extLst>
                  <a:ext uri="{0D108BD9-81ED-4DB2-BD59-A6C34878D82A}">
                    <a16:rowId xmlns="" xmlns:a16="http://schemas.microsoft.com/office/drawing/2014/main" val="1803720060"/>
                  </a:ext>
                </a:extLst>
              </a:tr>
              <a:tr h="370840">
                <a:tc>
                  <a:txBody>
                    <a:bodyPr/>
                    <a:lstStyle/>
                    <a:p>
                      <a:r>
                        <a:rPr lang="en-US" sz="2400" b="1" i="1" dirty="0">
                          <a:solidFill>
                            <a:schemeClr val="bg2">
                              <a:lumMod val="50000"/>
                            </a:schemeClr>
                          </a:solidFill>
                        </a:rPr>
                        <a:t>4</a:t>
                      </a:r>
                      <a:r>
                        <a:rPr lang="en-US" sz="2400" b="0" i="1" dirty="0">
                          <a:solidFill>
                            <a:schemeClr val="bg2">
                              <a:lumMod val="50000"/>
                            </a:schemeClr>
                          </a:solidFill>
                        </a:rPr>
                        <a:t>xx</a:t>
                      </a:r>
                    </a:p>
                  </a:txBody>
                  <a:tcPr/>
                </a:tc>
                <a:tc>
                  <a:txBody>
                    <a:bodyPr/>
                    <a:lstStyle/>
                    <a:p>
                      <a:r>
                        <a:rPr lang="en-US" sz="2400" dirty="0">
                          <a:solidFill>
                            <a:schemeClr val="bg2">
                              <a:lumMod val="50000"/>
                            </a:schemeClr>
                          </a:solidFill>
                        </a:rPr>
                        <a:t>ASIA &amp; MIDDLE EAST</a:t>
                      </a:r>
                    </a:p>
                  </a:txBody>
                  <a:tcPr/>
                </a:tc>
                <a:tc>
                  <a:txBody>
                    <a:bodyPr/>
                    <a:lstStyle/>
                    <a:p>
                      <a:r>
                        <a:rPr lang="en-US" sz="2400" b="1" i="1" dirty="0">
                          <a:solidFill>
                            <a:schemeClr val="bg2">
                              <a:lumMod val="50000"/>
                            </a:schemeClr>
                          </a:solidFill>
                        </a:rPr>
                        <a:t>5</a:t>
                      </a:r>
                      <a:r>
                        <a:rPr lang="en-US" sz="2400" b="0" i="1" dirty="0">
                          <a:solidFill>
                            <a:schemeClr val="bg2">
                              <a:lumMod val="50000"/>
                            </a:schemeClr>
                          </a:solidFill>
                        </a:rPr>
                        <a:t>xx</a:t>
                      </a:r>
                      <a:endParaRPr lang="en-US" sz="2400" b="1" dirty="0">
                        <a:solidFill>
                          <a:schemeClr val="bg2">
                            <a:lumMod val="50000"/>
                          </a:schemeClr>
                        </a:solidFill>
                      </a:endParaRPr>
                    </a:p>
                  </a:txBody>
                  <a:tcPr/>
                </a:tc>
                <a:tc>
                  <a:txBody>
                    <a:bodyPr/>
                    <a:lstStyle/>
                    <a:p>
                      <a:r>
                        <a:rPr lang="en-US" sz="2400" dirty="0">
                          <a:solidFill>
                            <a:schemeClr val="bg2">
                              <a:lumMod val="50000"/>
                            </a:schemeClr>
                          </a:solidFill>
                        </a:rPr>
                        <a:t>OCEANIA</a:t>
                      </a:r>
                    </a:p>
                  </a:txBody>
                  <a:tcPr/>
                </a:tc>
                <a:extLst>
                  <a:ext uri="{0D108BD9-81ED-4DB2-BD59-A6C34878D82A}">
                    <a16:rowId xmlns="" xmlns:a16="http://schemas.microsoft.com/office/drawing/2014/main" val="3026421785"/>
                  </a:ext>
                </a:extLst>
              </a:tr>
              <a:tr h="370840">
                <a:tc>
                  <a:txBody>
                    <a:bodyPr/>
                    <a:lstStyle/>
                    <a:p>
                      <a:endParaRPr lang="en-US">
                        <a:solidFill>
                          <a:schemeClr val="bg2">
                            <a:lumMod val="50000"/>
                          </a:schemeClr>
                        </a:solidFill>
                      </a:endParaRPr>
                    </a:p>
                  </a:txBody>
                  <a:tcPr/>
                </a:tc>
                <a:tc>
                  <a:txBody>
                    <a:bodyPr/>
                    <a:lstStyle/>
                    <a:p>
                      <a:r>
                        <a:rPr lang="en-US" sz="2000" dirty="0">
                          <a:solidFill>
                            <a:schemeClr val="bg2">
                              <a:lumMod val="50000"/>
                            </a:schemeClr>
                          </a:solidFill>
                        </a:rPr>
                        <a:t>208 = France ; 235 = UK; </a:t>
                      </a:r>
                    </a:p>
                    <a:p>
                      <a:r>
                        <a:rPr lang="en-US" sz="2000" dirty="0">
                          <a:solidFill>
                            <a:schemeClr val="bg2">
                              <a:lumMod val="50000"/>
                            </a:schemeClr>
                          </a:solidFill>
                        </a:rPr>
                        <a:t>262 = Germany</a:t>
                      </a:r>
                    </a:p>
                  </a:txBody>
                  <a:tcPr/>
                </a:tc>
                <a:tc>
                  <a:txBody>
                    <a:bodyPr/>
                    <a:lstStyle/>
                    <a:p>
                      <a:endParaRPr lang="en-US" dirty="0">
                        <a:solidFill>
                          <a:schemeClr val="bg2">
                            <a:lumMod val="50000"/>
                          </a:schemeClr>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rPr>
                        <a:t>505 = </a:t>
                      </a:r>
                      <a:r>
                        <a:rPr lang="en-US" sz="2000" dirty="0" err="1">
                          <a:solidFill>
                            <a:schemeClr val="bg2">
                              <a:lumMod val="50000"/>
                            </a:schemeClr>
                          </a:solidFill>
                        </a:rPr>
                        <a:t>Austrailia</a:t>
                      </a:r>
                      <a:r>
                        <a:rPr lang="en-US" sz="2000" dirty="0">
                          <a:solidFill>
                            <a:schemeClr val="bg2">
                              <a:lumMod val="50000"/>
                            </a:schemeClr>
                          </a:solidFill>
                        </a:rPr>
                        <a:t> ; 310 = US;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rPr>
                        <a:t>334 = Mexico</a:t>
                      </a:r>
                    </a:p>
                  </a:txBody>
                  <a:tcPr/>
                </a:tc>
                <a:extLst>
                  <a:ext uri="{0D108BD9-81ED-4DB2-BD59-A6C34878D82A}">
                    <a16:rowId xmlns="" xmlns:a16="http://schemas.microsoft.com/office/drawing/2014/main" val="899388494"/>
                  </a:ext>
                </a:extLst>
              </a:tr>
              <a:tr h="370840">
                <a:tc>
                  <a:txBody>
                    <a:bodyPr/>
                    <a:lstStyle/>
                    <a:p>
                      <a:r>
                        <a:rPr lang="en-US" sz="2400" b="1" i="1" dirty="0">
                          <a:solidFill>
                            <a:schemeClr val="bg2">
                              <a:lumMod val="50000"/>
                            </a:schemeClr>
                          </a:solidFill>
                        </a:rPr>
                        <a:t>6</a:t>
                      </a:r>
                      <a:r>
                        <a:rPr lang="en-US" sz="2400" b="0" i="1" dirty="0">
                          <a:solidFill>
                            <a:schemeClr val="bg2">
                              <a:lumMod val="50000"/>
                            </a:schemeClr>
                          </a:solidFill>
                        </a:rPr>
                        <a:t>xx</a:t>
                      </a:r>
                    </a:p>
                  </a:txBody>
                  <a:tcPr/>
                </a:tc>
                <a:tc>
                  <a:txBody>
                    <a:bodyPr/>
                    <a:lstStyle/>
                    <a:p>
                      <a:r>
                        <a:rPr lang="en-US" sz="2400" dirty="0">
                          <a:solidFill>
                            <a:schemeClr val="bg2">
                              <a:lumMod val="50000"/>
                            </a:schemeClr>
                          </a:solidFill>
                        </a:rPr>
                        <a:t>AFRICA</a:t>
                      </a:r>
                    </a:p>
                  </a:txBody>
                  <a:tcPr/>
                </a:tc>
                <a:tc>
                  <a:txBody>
                    <a:bodyPr/>
                    <a:lstStyle/>
                    <a:p>
                      <a:r>
                        <a:rPr lang="en-US" sz="2400" b="1" i="1" dirty="0">
                          <a:solidFill>
                            <a:schemeClr val="bg2">
                              <a:lumMod val="50000"/>
                            </a:schemeClr>
                          </a:solidFill>
                        </a:rPr>
                        <a:t>7</a:t>
                      </a:r>
                      <a:r>
                        <a:rPr lang="en-US" sz="2400" b="0" i="1" dirty="0">
                          <a:solidFill>
                            <a:schemeClr val="bg2">
                              <a:lumMod val="50000"/>
                            </a:schemeClr>
                          </a:solidFill>
                        </a:rPr>
                        <a:t>xx</a:t>
                      </a:r>
                      <a:endParaRPr lang="en-US" sz="2400" b="1" dirty="0">
                        <a:solidFill>
                          <a:schemeClr val="bg2">
                            <a:lumMod val="50000"/>
                          </a:schemeClr>
                        </a:solidFill>
                      </a:endParaRPr>
                    </a:p>
                  </a:txBody>
                  <a:tcPr/>
                </a:tc>
                <a:tc>
                  <a:txBody>
                    <a:bodyPr/>
                    <a:lstStyle/>
                    <a:p>
                      <a:r>
                        <a:rPr lang="en-US" sz="2400" dirty="0">
                          <a:solidFill>
                            <a:schemeClr val="bg2">
                              <a:lumMod val="50000"/>
                            </a:schemeClr>
                          </a:solidFill>
                        </a:rPr>
                        <a:t>S. &amp; CENTRAL AMERICA</a:t>
                      </a:r>
                    </a:p>
                  </a:txBody>
                  <a:tcPr/>
                </a:tc>
                <a:extLst>
                  <a:ext uri="{0D108BD9-81ED-4DB2-BD59-A6C34878D82A}">
                    <a16:rowId xmlns="" xmlns:a16="http://schemas.microsoft.com/office/drawing/2014/main" val="2686998697"/>
                  </a:ext>
                </a:extLst>
              </a:tr>
              <a:tr h="370840">
                <a:tc>
                  <a:txBody>
                    <a:bodyPr/>
                    <a:lstStyle/>
                    <a:p>
                      <a:endParaRPr lang="en-US">
                        <a:solidFill>
                          <a:schemeClr val="bg2">
                            <a:lumMod val="50000"/>
                          </a:schemeClr>
                        </a:solidFill>
                      </a:endParaRPr>
                    </a:p>
                  </a:txBody>
                  <a:tcPr/>
                </a:tc>
                <a:tc>
                  <a:txBody>
                    <a:bodyPr/>
                    <a:lstStyle/>
                    <a:p>
                      <a:r>
                        <a:rPr lang="en-US" sz="2000" dirty="0">
                          <a:solidFill>
                            <a:schemeClr val="bg2">
                              <a:lumMod val="50000"/>
                            </a:schemeClr>
                          </a:solidFill>
                        </a:rPr>
                        <a:t>208 = France ; 235 = UK; </a:t>
                      </a:r>
                    </a:p>
                    <a:p>
                      <a:r>
                        <a:rPr lang="en-US" sz="2000" dirty="0">
                          <a:solidFill>
                            <a:schemeClr val="bg2">
                              <a:lumMod val="50000"/>
                            </a:schemeClr>
                          </a:solidFill>
                        </a:rPr>
                        <a:t>655 = S. Africa</a:t>
                      </a:r>
                    </a:p>
                  </a:txBody>
                  <a:tcPr/>
                </a:tc>
                <a:tc>
                  <a:txBody>
                    <a:bodyPr/>
                    <a:lstStyle/>
                    <a:p>
                      <a:endParaRPr lang="en-US" dirty="0">
                        <a:solidFill>
                          <a:schemeClr val="bg2">
                            <a:lumMod val="50000"/>
                          </a:schemeClr>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rPr>
                        <a:t>302 = Canada ; 310 = US;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rPr>
                        <a:t>334 = Mexico</a:t>
                      </a:r>
                    </a:p>
                  </a:txBody>
                  <a:tcPr/>
                </a:tc>
                <a:extLst>
                  <a:ext uri="{0D108BD9-81ED-4DB2-BD59-A6C34878D82A}">
                    <a16:rowId xmlns="" xmlns:a16="http://schemas.microsoft.com/office/drawing/2014/main" val="784274026"/>
                  </a:ext>
                </a:extLst>
              </a:tr>
            </a:tbl>
          </a:graphicData>
        </a:graphic>
      </p:graphicFrame>
      <p:sp>
        <p:nvSpPr>
          <p:cNvPr id="4" name="Slide Number Placeholder 3">
            <a:extLst>
              <a:ext uri="{FF2B5EF4-FFF2-40B4-BE49-F238E27FC236}">
                <a16:creationId xmlns="" xmlns:a16="http://schemas.microsoft.com/office/drawing/2014/main" id="{78CD25C6-BDAB-43C1-93C3-84C4A7229441}"/>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1234932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AD0FD9-3049-4BAA-AEA4-DB5B658A4F4B}"/>
              </a:ext>
            </a:extLst>
          </p:cNvPr>
          <p:cNvSpPr>
            <a:spLocks noGrp="1"/>
          </p:cNvSpPr>
          <p:nvPr>
            <p:ph type="title"/>
          </p:nvPr>
        </p:nvSpPr>
        <p:spPr/>
        <p:txBody>
          <a:bodyPr/>
          <a:lstStyle/>
          <a:p>
            <a:r>
              <a:rPr lang="en-US" dirty="0">
                <a:solidFill>
                  <a:schemeClr val="bg2">
                    <a:lumMod val="20000"/>
                    <a:lumOff val="80000"/>
                  </a:schemeClr>
                </a:solidFill>
              </a:rPr>
              <a:t>Regional </a:t>
            </a:r>
            <a:r>
              <a:rPr lang="en-US" dirty="0" err="1">
                <a:solidFill>
                  <a:schemeClr val="bg2">
                    <a:lumMod val="20000"/>
                    <a:lumOff val="80000"/>
                  </a:schemeClr>
                </a:solidFill>
              </a:rPr>
              <a:t>Talkgroup</a:t>
            </a:r>
            <a:r>
              <a:rPr lang="en-US" dirty="0">
                <a:solidFill>
                  <a:schemeClr val="bg2">
                    <a:lumMod val="20000"/>
                    <a:lumOff val="80000"/>
                  </a:schemeClr>
                </a:solidFill>
              </a:rPr>
              <a:t> Structure</a:t>
            </a:r>
          </a:p>
        </p:txBody>
      </p:sp>
      <p:sp>
        <p:nvSpPr>
          <p:cNvPr id="4" name="Slide Number Placeholder 3">
            <a:extLst>
              <a:ext uri="{FF2B5EF4-FFF2-40B4-BE49-F238E27FC236}">
                <a16:creationId xmlns="" xmlns:a16="http://schemas.microsoft.com/office/drawing/2014/main" id="{DBA5DFB0-DB8D-45F4-AB3F-3E88A57BCFEA}"/>
              </a:ext>
            </a:extLst>
          </p:cNvPr>
          <p:cNvSpPr>
            <a:spLocks noGrp="1"/>
          </p:cNvSpPr>
          <p:nvPr>
            <p:ph type="sldNum" sz="quarter" idx="12"/>
          </p:nvPr>
        </p:nvSpPr>
        <p:spPr/>
        <p:txBody>
          <a:bodyPr/>
          <a:lstStyle/>
          <a:p>
            <a:fld id="{D57F1E4F-1CFF-5643-939E-217C01CDF565}" type="slidenum">
              <a:rPr lang="en-US" smtClean="0"/>
              <a:pPr/>
              <a:t>19</a:t>
            </a:fld>
            <a:endParaRPr lang="en-US" dirty="0"/>
          </a:p>
        </p:txBody>
      </p:sp>
      <p:graphicFrame>
        <p:nvGraphicFramePr>
          <p:cNvPr id="6" name="Table 5">
            <a:extLst>
              <a:ext uri="{FF2B5EF4-FFF2-40B4-BE49-F238E27FC236}">
                <a16:creationId xmlns="" xmlns:a16="http://schemas.microsoft.com/office/drawing/2014/main" id="{D5C0FFB8-B85D-4088-BE6B-844DBCDC0D79}"/>
              </a:ext>
            </a:extLst>
          </p:cNvPr>
          <p:cNvGraphicFramePr>
            <a:graphicFrameLocks noGrp="1"/>
          </p:cNvGraphicFramePr>
          <p:nvPr>
            <p:extLst>
              <p:ext uri="{D42A27DB-BD31-4B8C-83A1-F6EECF244321}">
                <p14:modId xmlns:p14="http://schemas.microsoft.com/office/powerpoint/2010/main" val="1956975814"/>
              </p:ext>
            </p:extLst>
          </p:nvPr>
        </p:nvGraphicFramePr>
        <p:xfrm>
          <a:off x="7060892" y="2579283"/>
          <a:ext cx="4534760" cy="2347684"/>
        </p:xfrm>
        <a:graphic>
          <a:graphicData uri="http://schemas.openxmlformats.org/drawingml/2006/table">
            <a:tbl>
              <a:tblPr firstRow="1" bandRow="1">
                <a:tableStyleId>{7DF18680-E054-41AD-8BC1-D1AEF772440D}</a:tableStyleId>
              </a:tblPr>
              <a:tblGrid>
                <a:gridCol w="877785">
                  <a:extLst>
                    <a:ext uri="{9D8B030D-6E8A-4147-A177-3AD203B41FA5}">
                      <a16:colId xmlns="" xmlns:a16="http://schemas.microsoft.com/office/drawing/2014/main" val="570406725"/>
                    </a:ext>
                  </a:extLst>
                </a:gridCol>
                <a:gridCol w="3656975">
                  <a:extLst>
                    <a:ext uri="{9D8B030D-6E8A-4147-A177-3AD203B41FA5}">
                      <a16:colId xmlns="" xmlns:a16="http://schemas.microsoft.com/office/drawing/2014/main" val="2414311739"/>
                    </a:ext>
                  </a:extLst>
                </a:gridCol>
              </a:tblGrid>
              <a:tr h="586921">
                <a:tc>
                  <a:txBody>
                    <a:bodyPr/>
                    <a:lstStyle/>
                    <a:p>
                      <a:endParaRPr lang="en-US" dirty="0"/>
                    </a:p>
                  </a:txBody>
                  <a:tcPr/>
                </a:tc>
                <a:tc>
                  <a:txBody>
                    <a:bodyPr/>
                    <a:lstStyle/>
                    <a:p>
                      <a:endParaRPr lang="en-US" dirty="0"/>
                    </a:p>
                  </a:txBody>
                  <a:tcPr/>
                </a:tc>
                <a:extLst>
                  <a:ext uri="{0D108BD9-81ED-4DB2-BD59-A6C34878D82A}">
                    <a16:rowId xmlns="" xmlns:a16="http://schemas.microsoft.com/office/drawing/2014/main" val="1927970911"/>
                  </a:ext>
                </a:extLst>
              </a:tr>
              <a:tr h="586921">
                <a:tc>
                  <a:txBody>
                    <a:bodyPr/>
                    <a:lstStyle/>
                    <a:p>
                      <a:r>
                        <a:rPr lang="en-US" sz="2400" dirty="0"/>
                        <a:t>3175</a:t>
                      </a:r>
                    </a:p>
                  </a:txBody>
                  <a:tcPr/>
                </a:tc>
                <a:tc>
                  <a:txBody>
                    <a:bodyPr/>
                    <a:lstStyle/>
                    <a:p>
                      <a:r>
                        <a:rPr lang="en-US" sz="2400" dirty="0"/>
                        <a:t>S. (Plains) TX + OK</a:t>
                      </a:r>
                    </a:p>
                  </a:txBody>
                  <a:tcPr/>
                </a:tc>
                <a:extLst>
                  <a:ext uri="{0D108BD9-81ED-4DB2-BD59-A6C34878D82A}">
                    <a16:rowId xmlns="" xmlns:a16="http://schemas.microsoft.com/office/drawing/2014/main" val="2954302214"/>
                  </a:ext>
                </a:extLst>
              </a:tr>
              <a:tr h="586921">
                <a:tc>
                  <a:txBody>
                    <a:bodyPr/>
                    <a:lstStyle/>
                    <a:p>
                      <a:r>
                        <a:rPr lang="en-US" sz="2400" dirty="0"/>
                        <a:t>3148</a:t>
                      </a:r>
                    </a:p>
                  </a:txBody>
                  <a:tcPr/>
                </a:tc>
                <a:tc>
                  <a:txBody>
                    <a:bodyPr/>
                    <a:lstStyle/>
                    <a:p>
                      <a:r>
                        <a:rPr lang="en-US" sz="2400" dirty="0"/>
                        <a:t>Texas</a:t>
                      </a:r>
                    </a:p>
                  </a:txBody>
                  <a:tcPr/>
                </a:tc>
                <a:extLst>
                  <a:ext uri="{0D108BD9-81ED-4DB2-BD59-A6C34878D82A}">
                    <a16:rowId xmlns="" xmlns:a16="http://schemas.microsoft.com/office/drawing/2014/main" val="4161628642"/>
                  </a:ext>
                </a:extLst>
              </a:tr>
              <a:tr h="586921">
                <a:tc>
                  <a:txBody>
                    <a:bodyPr/>
                    <a:lstStyle/>
                    <a:p>
                      <a:r>
                        <a:rPr lang="en-US" sz="2400" dirty="0"/>
                        <a:t>3140</a:t>
                      </a:r>
                    </a:p>
                  </a:txBody>
                  <a:tcPr/>
                </a:tc>
                <a:tc>
                  <a:txBody>
                    <a:bodyPr/>
                    <a:lstStyle/>
                    <a:p>
                      <a:r>
                        <a:rPr lang="en-US" sz="2400" dirty="0"/>
                        <a:t>Oklahoma</a:t>
                      </a:r>
                    </a:p>
                  </a:txBody>
                  <a:tcPr/>
                </a:tc>
                <a:extLst>
                  <a:ext uri="{0D108BD9-81ED-4DB2-BD59-A6C34878D82A}">
                    <a16:rowId xmlns="" xmlns:a16="http://schemas.microsoft.com/office/drawing/2014/main" val="3332373800"/>
                  </a:ext>
                </a:extLst>
              </a:tr>
            </a:tbl>
          </a:graphicData>
        </a:graphic>
      </p:graphicFrame>
      <p:pic>
        <p:nvPicPr>
          <p:cNvPr id="5" name="Picture 4">
            <a:extLst>
              <a:ext uri="{FF2B5EF4-FFF2-40B4-BE49-F238E27FC236}">
                <a16:creationId xmlns="" xmlns:a16="http://schemas.microsoft.com/office/drawing/2014/main" id="{E26F9692-3FE3-4BB6-BA62-91D7C23D0888}"/>
              </a:ext>
            </a:extLst>
          </p:cNvPr>
          <p:cNvPicPr>
            <a:picLocks noChangeAspect="1"/>
          </p:cNvPicPr>
          <p:nvPr/>
        </p:nvPicPr>
        <p:blipFill>
          <a:blip r:embed="rId2"/>
          <a:stretch>
            <a:fillRect/>
          </a:stretch>
        </p:blipFill>
        <p:spPr>
          <a:xfrm>
            <a:off x="62102" y="2298403"/>
            <a:ext cx="6701338" cy="4559597"/>
          </a:xfrm>
          <a:prstGeom prst="rect">
            <a:avLst/>
          </a:prstGeom>
        </p:spPr>
      </p:pic>
    </p:spTree>
    <p:extLst>
      <p:ext uri="{BB962C8B-B14F-4D97-AF65-F5344CB8AC3E}">
        <p14:creationId xmlns:p14="http://schemas.microsoft.com/office/powerpoint/2010/main" val="1818604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888DE6-276E-4A8B-BC62-F6380301CD56}"/>
              </a:ext>
            </a:extLst>
          </p:cNvPr>
          <p:cNvSpPr>
            <a:spLocks noGrp="1"/>
          </p:cNvSpPr>
          <p:nvPr>
            <p:ph type="title"/>
          </p:nvPr>
        </p:nvSpPr>
        <p:spPr/>
        <p:txBody>
          <a:bodyPr/>
          <a:lstStyle/>
          <a:p>
            <a:r>
              <a:rPr lang="en-US" dirty="0" smtClean="0">
                <a:solidFill>
                  <a:schemeClr val="bg2">
                    <a:lumMod val="20000"/>
                    <a:lumOff val="80000"/>
                  </a:schemeClr>
                </a:solidFill>
              </a:rPr>
              <a:t>First thing to do is REGISTER yourself</a:t>
            </a:r>
            <a:endParaRPr lang="en-US" dirty="0">
              <a:solidFill>
                <a:schemeClr val="bg2">
                  <a:lumMod val="20000"/>
                  <a:lumOff val="80000"/>
                </a:schemeClr>
              </a:solidFill>
            </a:endParaRPr>
          </a:p>
        </p:txBody>
      </p:sp>
      <p:sp>
        <p:nvSpPr>
          <p:cNvPr id="3" name="Content Placeholder 2">
            <a:extLst>
              <a:ext uri="{FF2B5EF4-FFF2-40B4-BE49-F238E27FC236}">
                <a16:creationId xmlns="" xmlns:a16="http://schemas.microsoft.com/office/drawing/2014/main" id="{D362D35D-6D46-46DB-9ED6-6B0018F7BEC8}"/>
              </a:ext>
            </a:extLst>
          </p:cNvPr>
          <p:cNvSpPr>
            <a:spLocks noGrp="1"/>
          </p:cNvSpPr>
          <p:nvPr>
            <p:ph idx="1"/>
          </p:nvPr>
        </p:nvSpPr>
        <p:spPr>
          <a:xfrm>
            <a:off x="478302" y="2603500"/>
            <a:ext cx="11113476" cy="3797300"/>
          </a:xfrm>
        </p:spPr>
        <p:txBody>
          <a:bodyPr>
            <a:normAutofit/>
          </a:bodyPr>
          <a:lstStyle/>
          <a:p>
            <a:r>
              <a:rPr lang="en-US" sz="2400" dirty="0">
                <a:solidFill>
                  <a:schemeClr val="bg2">
                    <a:lumMod val="20000"/>
                    <a:lumOff val="80000"/>
                  </a:schemeClr>
                </a:solidFill>
              </a:rPr>
              <a:t>Think “computer network” … </a:t>
            </a:r>
            <a:r>
              <a:rPr lang="en-US" sz="2400" dirty="0"/>
              <a:t>Just as every terminal has own IP address &amp; MAC; Users have logins…</a:t>
            </a:r>
          </a:p>
          <a:p>
            <a:r>
              <a:rPr lang="en-US" sz="2400" dirty="0"/>
              <a:t>Each </a:t>
            </a:r>
            <a:r>
              <a:rPr lang="en-US" sz="2400" dirty="0" smtClean="0"/>
              <a:t>person </a:t>
            </a:r>
            <a:r>
              <a:rPr lang="en-US" sz="2400" dirty="0"/>
              <a:t>is assigned an unique ID Number</a:t>
            </a:r>
          </a:p>
          <a:p>
            <a:r>
              <a:rPr lang="en-US" sz="2400" dirty="0" smtClean="0"/>
              <a:t>You need to </a:t>
            </a:r>
            <a:r>
              <a:rPr lang="en-US" sz="2400" dirty="0"/>
              <a:t>register for user-specific </a:t>
            </a:r>
            <a:r>
              <a:rPr lang="en-US" sz="2400" dirty="0" smtClean="0"/>
              <a:t>DMR </a:t>
            </a:r>
            <a:r>
              <a:rPr lang="en-US" sz="2400" dirty="0"/>
              <a:t>ID</a:t>
            </a:r>
          </a:p>
          <a:p>
            <a:pPr lvl="1"/>
            <a:r>
              <a:rPr lang="en-US" sz="2200" dirty="0"/>
              <a:t>Go to </a:t>
            </a:r>
            <a:r>
              <a:rPr lang="en-US" sz="2200" dirty="0" smtClean="0"/>
              <a:t>https</a:t>
            </a:r>
            <a:r>
              <a:rPr lang="en-US" sz="2200" dirty="0"/>
              <a:t>://www.radioid.net/cgi-bin/trbo-database/register.cgi</a:t>
            </a:r>
            <a:r>
              <a:rPr lang="en-US" sz="2200" dirty="0" smtClean="0"/>
              <a:t> </a:t>
            </a:r>
            <a:endParaRPr lang="en-US" sz="2200" dirty="0"/>
          </a:p>
          <a:p>
            <a:pPr lvl="1"/>
            <a:r>
              <a:rPr lang="en-US" sz="2200" dirty="0"/>
              <a:t>Select “User Registration” at bottom of page</a:t>
            </a:r>
          </a:p>
          <a:p>
            <a:pPr lvl="1"/>
            <a:r>
              <a:rPr lang="en-US" sz="2200" dirty="0"/>
              <a:t>Validates callsign using QRZ</a:t>
            </a:r>
          </a:p>
          <a:p>
            <a:pPr lvl="1"/>
            <a:r>
              <a:rPr lang="en-US" sz="2200" dirty="0"/>
              <a:t>Sends e-mail several </a:t>
            </a:r>
            <a:r>
              <a:rPr lang="en-US" sz="2200" dirty="0" err="1"/>
              <a:t>hrs</a:t>
            </a:r>
            <a:r>
              <a:rPr lang="en-US" sz="2200" dirty="0"/>
              <a:t> later (can be up to 72 </a:t>
            </a:r>
            <a:r>
              <a:rPr lang="en-US" sz="2200" dirty="0" err="1"/>
              <a:t>hrs</a:t>
            </a:r>
            <a:r>
              <a:rPr lang="en-US" sz="2200" dirty="0"/>
              <a:t>)</a:t>
            </a:r>
          </a:p>
          <a:p>
            <a:pPr lvl="1"/>
            <a:endParaRPr lang="en-US" sz="2200" dirty="0"/>
          </a:p>
        </p:txBody>
      </p:sp>
      <p:sp>
        <p:nvSpPr>
          <p:cNvPr id="4" name="Slide Number Placeholder 3">
            <a:extLst>
              <a:ext uri="{FF2B5EF4-FFF2-40B4-BE49-F238E27FC236}">
                <a16:creationId xmlns="" xmlns:a16="http://schemas.microsoft.com/office/drawing/2014/main" id="{415A661D-DB50-466E-B1F4-2D33776C9B89}"/>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07670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23C26C-2916-4466-A197-8FC511211715}"/>
              </a:ext>
            </a:extLst>
          </p:cNvPr>
          <p:cNvSpPr>
            <a:spLocks noGrp="1"/>
          </p:cNvSpPr>
          <p:nvPr>
            <p:ph type="title"/>
          </p:nvPr>
        </p:nvSpPr>
        <p:spPr>
          <a:xfrm>
            <a:off x="648516" y="538894"/>
            <a:ext cx="9704024" cy="1585327"/>
          </a:xfrm>
        </p:spPr>
        <p:txBody>
          <a:bodyPr/>
          <a:lstStyle/>
          <a:p>
            <a:r>
              <a:rPr lang="en-US" dirty="0">
                <a:solidFill>
                  <a:schemeClr val="bg2">
                    <a:lumMod val="20000"/>
                    <a:lumOff val="80000"/>
                  </a:schemeClr>
                </a:solidFill>
              </a:rPr>
              <a:t>TG can get more specific within each region; Some ignore pattern</a:t>
            </a:r>
          </a:p>
        </p:txBody>
      </p:sp>
      <p:graphicFrame>
        <p:nvGraphicFramePr>
          <p:cNvPr id="5" name="Content Placeholder 4">
            <a:extLst>
              <a:ext uri="{FF2B5EF4-FFF2-40B4-BE49-F238E27FC236}">
                <a16:creationId xmlns="" xmlns:a16="http://schemas.microsoft.com/office/drawing/2014/main" id="{5ABDC7D8-8A89-4170-9603-6336A2319ADC}"/>
              </a:ext>
            </a:extLst>
          </p:cNvPr>
          <p:cNvGraphicFramePr>
            <a:graphicFrameLocks noGrp="1"/>
          </p:cNvGraphicFramePr>
          <p:nvPr>
            <p:ph idx="1"/>
            <p:extLst>
              <p:ext uri="{D42A27DB-BD31-4B8C-83A1-F6EECF244321}">
                <p14:modId xmlns:p14="http://schemas.microsoft.com/office/powerpoint/2010/main" val="3786485179"/>
              </p:ext>
            </p:extLst>
          </p:nvPr>
        </p:nvGraphicFramePr>
        <p:xfrm>
          <a:off x="422030" y="2181710"/>
          <a:ext cx="11338560" cy="4208661"/>
        </p:xfrm>
        <a:graphic>
          <a:graphicData uri="http://schemas.openxmlformats.org/drawingml/2006/table">
            <a:tbl>
              <a:tblPr firstRow="1" bandRow="1">
                <a:tableStyleId>{7DF18680-E054-41AD-8BC1-D1AEF772440D}</a:tableStyleId>
              </a:tblPr>
              <a:tblGrid>
                <a:gridCol w="1153552">
                  <a:extLst>
                    <a:ext uri="{9D8B030D-6E8A-4147-A177-3AD203B41FA5}">
                      <a16:colId xmlns="" xmlns:a16="http://schemas.microsoft.com/office/drawing/2014/main" val="2813624587"/>
                    </a:ext>
                  </a:extLst>
                </a:gridCol>
                <a:gridCol w="3038621">
                  <a:extLst>
                    <a:ext uri="{9D8B030D-6E8A-4147-A177-3AD203B41FA5}">
                      <a16:colId xmlns="" xmlns:a16="http://schemas.microsoft.com/office/drawing/2014/main" val="2584812868"/>
                    </a:ext>
                  </a:extLst>
                </a:gridCol>
                <a:gridCol w="7146387">
                  <a:extLst>
                    <a:ext uri="{9D8B030D-6E8A-4147-A177-3AD203B41FA5}">
                      <a16:colId xmlns="" xmlns:a16="http://schemas.microsoft.com/office/drawing/2014/main" val="879811702"/>
                    </a:ext>
                  </a:extLst>
                </a:gridCol>
              </a:tblGrid>
              <a:tr h="467629">
                <a:tc>
                  <a:txBody>
                    <a:bodyPr/>
                    <a:lstStyle/>
                    <a:p>
                      <a:r>
                        <a:rPr lang="en-US" dirty="0"/>
                        <a:t>TG</a:t>
                      </a:r>
                    </a:p>
                  </a:txBody>
                  <a:tcPr/>
                </a:tc>
                <a:tc>
                  <a:txBody>
                    <a:bodyPr/>
                    <a:lstStyle/>
                    <a:p>
                      <a:r>
                        <a:rPr lang="en-US" dirty="0"/>
                        <a:t>NAME</a:t>
                      </a:r>
                    </a:p>
                  </a:txBody>
                  <a:tcPr/>
                </a:tc>
                <a:tc>
                  <a:txBody>
                    <a:bodyPr/>
                    <a:lstStyle/>
                    <a:p>
                      <a:r>
                        <a:rPr lang="en-US" dirty="0"/>
                        <a:t>COMMENTS</a:t>
                      </a:r>
                    </a:p>
                  </a:txBody>
                  <a:tcPr/>
                </a:tc>
                <a:extLst>
                  <a:ext uri="{0D108BD9-81ED-4DB2-BD59-A6C34878D82A}">
                    <a16:rowId xmlns="" xmlns:a16="http://schemas.microsoft.com/office/drawing/2014/main" val="849480125"/>
                  </a:ext>
                </a:extLst>
              </a:tr>
              <a:tr h="467629">
                <a:tc>
                  <a:txBody>
                    <a:bodyPr/>
                    <a:lstStyle/>
                    <a:p>
                      <a:r>
                        <a:rPr lang="en-US" sz="2400" dirty="0">
                          <a:effectLst/>
                          <a:latin typeface="+mn-lt"/>
                        </a:rPr>
                        <a:t>1 / 91</a:t>
                      </a:r>
                    </a:p>
                  </a:txBody>
                  <a:tcPr anchor="ctr"/>
                </a:tc>
                <a:tc>
                  <a:txBody>
                    <a:bodyPr/>
                    <a:lstStyle/>
                    <a:p>
                      <a:r>
                        <a:rPr lang="en-US" sz="2400">
                          <a:effectLst/>
                          <a:latin typeface="+mn-lt"/>
                        </a:rPr>
                        <a:t>Worldwide</a:t>
                      </a:r>
                    </a:p>
                  </a:txBody>
                  <a:tcPr anchor="ctr"/>
                </a:tc>
                <a:tc>
                  <a:txBody>
                    <a:bodyPr/>
                    <a:lstStyle/>
                    <a:p>
                      <a:r>
                        <a:rPr lang="en-US" sz="2400">
                          <a:effectLst/>
                          <a:latin typeface="+mn-lt"/>
                        </a:rPr>
                        <a:t>Any Language</a:t>
                      </a:r>
                    </a:p>
                  </a:txBody>
                  <a:tcPr anchor="ctr"/>
                </a:tc>
                <a:extLst>
                  <a:ext uri="{0D108BD9-81ED-4DB2-BD59-A6C34878D82A}">
                    <a16:rowId xmlns="" xmlns:a16="http://schemas.microsoft.com/office/drawing/2014/main" val="661741360"/>
                  </a:ext>
                </a:extLst>
              </a:tr>
              <a:tr h="467629">
                <a:tc>
                  <a:txBody>
                    <a:bodyPr/>
                    <a:lstStyle/>
                    <a:p>
                      <a:r>
                        <a:rPr lang="en-US" sz="2400" dirty="0">
                          <a:effectLst/>
                          <a:latin typeface="+mn-lt"/>
                        </a:rPr>
                        <a:t>2</a:t>
                      </a:r>
                    </a:p>
                  </a:txBody>
                  <a:tcPr anchor="ctr"/>
                </a:tc>
                <a:tc>
                  <a:txBody>
                    <a:bodyPr/>
                    <a:lstStyle/>
                    <a:p>
                      <a:r>
                        <a:rPr lang="en-US" sz="2400" dirty="0">
                          <a:effectLst/>
                          <a:latin typeface="+mn-lt"/>
                        </a:rPr>
                        <a:t>Local/Metro</a:t>
                      </a:r>
                    </a:p>
                  </a:txBody>
                  <a:tcPr anchor="ctr"/>
                </a:tc>
                <a:tc>
                  <a:txBody>
                    <a:bodyPr/>
                    <a:lstStyle/>
                    <a:p>
                      <a:r>
                        <a:rPr lang="en-US" sz="2400" dirty="0">
                          <a:effectLst/>
                          <a:latin typeface="+mn-lt"/>
                        </a:rPr>
                        <a:t>Common Local Area Metro or Local Repeaters</a:t>
                      </a:r>
                    </a:p>
                  </a:txBody>
                  <a:tcPr anchor="ctr"/>
                </a:tc>
                <a:extLst>
                  <a:ext uri="{0D108BD9-81ED-4DB2-BD59-A6C34878D82A}">
                    <a16:rowId xmlns="" xmlns:a16="http://schemas.microsoft.com/office/drawing/2014/main" val="3225248961"/>
                  </a:ext>
                </a:extLst>
              </a:tr>
              <a:tr h="467629">
                <a:tc>
                  <a:txBody>
                    <a:bodyPr/>
                    <a:lstStyle/>
                    <a:p>
                      <a:r>
                        <a:rPr lang="en-US" sz="2400" dirty="0">
                          <a:effectLst/>
                          <a:latin typeface="+mn-lt"/>
                        </a:rPr>
                        <a:t>3 / 93</a:t>
                      </a:r>
                    </a:p>
                  </a:txBody>
                  <a:tcPr anchor="ctr"/>
                </a:tc>
                <a:tc>
                  <a:txBody>
                    <a:bodyPr/>
                    <a:lstStyle/>
                    <a:p>
                      <a:r>
                        <a:rPr lang="en-US" sz="2400" dirty="0">
                          <a:effectLst/>
                          <a:latin typeface="+mn-lt"/>
                        </a:rPr>
                        <a:t>North America</a:t>
                      </a:r>
                    </a:p>
                  </a:txBody>
                  <a:tcPr anchor="ctr"/>
                </a:tc>
                <a:tc>
                  <a:txBody>
                    <a:bodyPr/>
                    <a:lstStyle/>
                    <a:p>
                      <a:r>
                        <a:rPr lang="en-US" sz="2400" dirty="0">
                          <a:effectLst/>
                          <a:latin typeface="+mn-lt"/>
                        </a:rPr>
                        <a:t>United States/Canada (DMR-MARC)</a:t>
                      </a:r>
                    </a:p>
                  </a:txBody>
                  <a:tcPr anchor="ctr"/>
                </a:tc>
                <a:extLst>
                  <a:ext uri="{0D108BD9-81ED-4DB2-BD59-A6C34878D82A}">
                    <a16:rowId xmlns="" xmlns:a16="http://schemas.microsoft.com/office/drawing/2014/main" val="513795490"/>
                  </a:ext>
                </a:extLst>
              </a:tr>
              <a:tr h="467629">
                <a:tc>
                  <a:txBody>
                    <a:bodyPr/>
                    <a:lstStyle/>
                    <a:p>
                      <a:r>
                        <a:rPr lang="en-US" sz="2400" dirty="0">
                          <a:effectLst/>
                          <a:latin typeface="+mn-lt"/>
                        </a:rPr>
                        <a:t>9</a:t>
                      </a:r>
                    </a:p>
                  </a:txBody>
                  <a:tcPr anchor="ctr"/>
                </a:tc>
                <a:tc>
                  <a:txBody>
                    <a:bodyPr/>
                    <a:lstStyle/>
                    <a:p>
                      <a:r>
                        <a:rPr lang="en-US" sz="2400" dirty="0">
                          <a:effectLst/>
                          <a:latin typeface="+mn-lt"/>
                        </a:rPr>
                        <a:t>Repeater</a:t>
                      </a:r>
                    </a:p>
                  </a:txBody>
                  <a:tcPr anchor="ctr"/>
                </a:tc>
                <a:tc>
                  <a:txBody>
                    <a:bodyPr/>
                    <a:lstStyle/>
                    <a:p>
                      <a:r>
                        <a:rPr lang="en-US" sz="2400" dirty="0">
                          <a:effectLst/>
                          <a:latin typeface="+mn-lt"/>
                        </a:rPr>
                        <a:t>Used with </a:t>
                      </a:r>
                      <a:r>
                        <a:rPr lang="en-US" sz="2400" dirty="0" err="1">
                          <a:effectLst/>
                          <a:latin typeface="+mn-lt"/>
                        </a:rPr>
                        <a:t>SharkRF</a:t>
                      </a:r>
                      <a:r>
                        <a:rPr lang="en-US" sz="2400" dirty="0">
                          <a:effectLst/>
                          <a:latin typeface="+mn-lt"/>
                        </a:rPr>
                        <a:t> </a:t>
                      </a:r>
                      <a:r>
                        <a:rPr lang="en-US" sz="2400" dirty="0" err="1">
                          <a:effectLst/>
                          <a:latin typeface="+mn-lt"/>
                        </a:rPr>
                        <a:t>Openspot</a:t>
                      </a:r>
                      <a:endParaRPr lang="en-US" sz="2400" dirty="0">
                        <a:effectLst/>
                        <a:latin typeface="+mn-lt"/>
                      </a:endParaRPr>
                    </a:p>
                  </a:txBody>
                  <a:tcPr anchor="ctr"/>
                </a:tc>
                <a:extLst>
                  <a:ext uri="{0D108BD9-81ED-4DB2-BD59-A6C34878D82A}">
                    <a16:rowId xmlns="" xmlns:a16="http://schemas.microsoft.com/office/drawing/2014/main" val="3083169171"/>
                  </a:ext>
                </a:extLst>
              </a:tr>
              <a:tr h="467629">
                <a:tc>
                  <a:txBody>
                    <a:bodyPr/>
                    <a:lstStyle/>
                    <a:p>
                      <a:r>
                        <a:rPr lang="en-US" sz="2400" dirty="0">
                          <a:effectLst/>
                          <a:latin typeface="+mn-lt"/>
                        </a:rPr>
                        <a:t>13</a:t>
                      </a:r>
                    </a:p>
                  </a:txBody>
                  <a:tcPr anchor="ctr"/>
                </a:tc>
                <a:tc>
                  <a:txBody>
                    <a:bodyPr/>
                    <a:lstStyle/>
                    <a:p>
                      <a:r>
                        <a:rPr lang="en-US" sz="2400" dirty="0">
                          <a:effectLst/>
                          <a:latin typeface="+mn-lt"/>
                        </a:rPr>
                        <a:t>Worldwide English</a:t>
                      </a:r>
                    </a:p>
                  </a:txBody>
                  <a:tcPr anchor="ctr"/>
                </a:tc>
                <a:tc>
                  <a:txBody>
                    <a:bodyPr/>
                    <a:lstStyle/>
                    <a:p>
                      <a:r>
                        <a:rPr lang="en-US" sz="2400">
                          <a:effectLst/>
                          <a:latin typeface="+mn-lt"/>
                        </a:rPr>
                        <a:t>English </a:t>
                      </a:r>
                      <a:r>
                        <a:rPr lang="en-US" sz="2400" smtClean="0">
                          <a:effectLst/>
                          <a:latin typeface="+mn-lt"/>
                        </a:rPr>
                        <a:t>Only</a:t>
                      </a:r>
                      <a:endParaRPr lang="en-US" sz="2400" dirty="0">
                        <a:effectLst/>
                        <a:latin typeface="+mn-lt"/>
                      </a:endParaRPr>
                    </a:p>
                  </a:txBody>
                  <a:tcPr anchor="ctr"/>
                </a:tc>
                <a:extLst>
                  <a:ext uri="{0D108BD9-81ED-4DB2-BD59-A6C34878D82A}">
                    <a16:rowId xmlns="" xmlns:a16="http://schemas.microsoft.com/office/drawing/2014/main" val="3734509397"/>
                  </a:ext>
                </a:extLst>
              </a:tr>
              <a:tr h="467629">
                <a:tc>
                  <a:txBody>
                    <a:bodyPr/>
                    <a:lstStyle/>
                    <a:p>
                      <a:r>
                        <a:rPr lang="en-US" sz="2400" dirty="0">
                          <a:effectLst/>
                          <a:latin typeface="+mn-lt"/>
                        </a:rPr>
                        <a:t>9990</a:t>
                      </a:r>
                    </a:p>
                  </a:txBody>
                  <a:tcPr anchor="ctr"/>
                </a:tc>
                <a:tc>
                  <a:txBody>
                    <a:bodyPr/>
                    <a:lstStyle/>
                    <a:p>
                      <a:r>
                        <a:rPr lang="en-US" sz="2400" dirty="0">
                          <a:effectLst/>
                          <a:latin typeface="+mn-lt"/>
                        </a:rPr>
                        <a:t>Parrot (Echo)</a:t>
                      </a:r>
                    </a:p>
                  </a:txBody>
                  <a:tcPr anchor="ctr"/>
                </a:tc>
                <a:tc>
                  <a:txBody>
                    <a:bodyPr/>
                    <a:lstStyle/>
                    <a:p>
                      <a:r>
                        <a:rPr lang="en-US" sz="2400" dirty="0">
                          <a:latin typeface="+mn-lt"/>
                        </a:rPr>
                        <a:t>test</a:t>
                      </a:r>
                    </a:p>
                  </a:txBody>
                  <a:tcPr/>
                </a:tc>
                <a:extLst>
                  <a:ext uri="{0D108BD9-81ED-4DB2-BD59-A6C34878D82A}">
                    <a16:rowId xmlns="" xmlns:a16="http://schemas.microsoft.com/office/drawing/2014/main" val="3628405256"/>
                  </a:ext>
                </a:extLst>
              </a:tr>
              <a:tr h="467629">
                <a:tc>
                  <a:txBody>
                    <a:bodyPr/>
                    <a:lstStyle/>
                    <a:p>
                      <a:r>
                        <a:rPr lang="en-US" sz="2400" dirty="0">
                          <a:effectLst/>
                          <a:latin typeface="+mn-lt"/>
                        </a:rPr>
                        <a:t>4000</a:t>
                      </a:r>
                    </a:p>
                  </a:txBody>
                  <a:tcPr anchor="ctr"/>
                </a:tc>
                <a:tc>
                  <a:txBody>
                    <a:bodyPr/>
                    <a:lstStyle/>
                    <a:p>
                      <a:r>
                        <a:rPr lang="en-US" sz="2400" dirty="0">
                          <a:effectLst/>
                          <a:latin typeface="+mn-lt"/>
                        </a:rPr>
                        <a:t>Disconnect</a:t>
                      </a:r>
                    </a:p>
                  </a:txBody>
                  <a:tcPr anchor="ctr"/>
                </a:tc>
                <a:tc>
                  <a:txBody>
                    <a:bodyPr/>
                    <a:lstStyle/>
                    <a:p>
                      <a:r>
                        <a:rPr lang="en-US" sz="2400" dirty="0">
                          <a:effectLst/>
                          <a:latin typeface="+mn-lt"/>
                        </a:rPr>
                        <a:t>Used with </a:t>
                      </a:r>
                      <a:r>
                        <a:rPr lang="en-US" sz="2400" dirty="0" err="1">
                          <a:effectLst/>
                          <a:latin typeface="+mn-lt"/>
                        </a:rPr>
                        <a:t>SharkRF</a:t>
                      </a:r>
                      <a:r>
                        <a:rPr lang="en-US" sz="2400" dirty="0">
                          <a:effectLst/>
                          <a:latin typeface="+mn-lt"/>
                        </a:rPr>
                        <a:t> </a:t>
                      </a:r>
                      <a:r>
                        <a:rPr lang="en-US" sz="2400" dirty="0" err="1">
                          <a:effectLst/>
                          <a:latin typeface="+mn-lt"/>
                        </a:rPr>
                        <a:t>Openspot</a:t>
                      </a:r>
                      <a:endParaRPr lang="en-US" sz="2400" dirty="0">
                        <a:effectLst/>
                        <a:latin typeface="+mn-lt"/>
                      </a:endParaRPr>
                    </a:p>
                  </a:txBody>
                  <a:tcPr anchor="ctr"/>
                </a:tc>
                <a:extLst>
                  <a:ext uri="{0D108BD9-81ED-4DB2-BD59-A6C34878D82A}">
                    <a16:rowId xmlns="" xmlns:a16="http://schemas.microsoft.com/office/drawing/2014/main" val="1817670653"/>
                  </a:ext>
                </a:extLst>
              </a:tr>
              <a:tr h="467629">
                <a:tc>
                  <a:txBody>
                    <a:bodyPr/>
                    <a:lstStyle/>
                    <a:p>
                      <a:r>
                        <a:rPr lang="en-US" sz="2400" dirty="0">
                          <a:effectLst/>
                          <a:latin typeface="+mn-lt"/>
                        </a:rPr>
                        <a:t>5000</a:t>
                      </a:r>
                    </a:p>
                  </a:txBody>
                  <a:tcPr anchor="ctr"/>
                </a:tc>
                <a:tc>
                  <a:txBody>
                    <a:bodyPr/>
                    <a:lstStyle/>
                    <a:p>
                      <a:r>
                        <a:rPr lang="en-US" sz="2400" dirty="0">
                          <a:effectLst/>
                          <a:latin typeface="+mn-lt"/>
                        </a:rPr>
                        <a:t>Status (Echo)</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effectLst/>
                          <a:latin typeface="+mn-lt"/>
                        </a:rPr>
                        <a:t>Used with </a:t>
                      </a:r>
                      <a:r>
                        <a:rPr lang="en-US" sz="2400" dirty="0" err="1">
                          <a:effectLst/>
                          <a:latin typeface="+mn-lt"/>
                        </a:rPr>
                        <a:t>SharkRF</a:t>
                      </a:r>
                      <a:r>
                        <a:rPr lang="en-US" sz="2400" dirty="0">
                          <a:effectLst/>
                          <a:latin typeface="+mn-lt"/>
                        </a:rPr>
                        <a:t> </a:t>
                      </a:r>
                      <a:r>
                        <a:rPr lang="en-US" sz="2400" dirty="0" err="1">
                          <a:effectLst/>
                          <a:latin typeface="+mn-lt"/>
                        </a:rPr>
                        <a:t>Openspot</a:t>
                      </a:r>
                      <a:endParaRPr lang="en-US" sz="2400" dirty="0">
                        <a:effectLst/>
                        <a:latin typeface="+mn-lt"/>
                      </a:endParaRPr>
                    </a:p>
                  </a:txBody>
                  <a:tcPr anchor="ctr"/>
                </a:tc>
                <a:extLst>
                  <a:ext uri="{0D108BD9-81ED-4DB2-BD59-A6C34878D82A}">
                    <a16:rowId xmlns="" xmlns:a16="http://schemas.microsoft.com/office/drawing/2014/main" val="180064973"/>
                  </a:ext>
                </a:extLst>
              </a:tr>
            </a:tbl>
          </a:graphicData>
        </a:graphic>
      </p:graphicFrame>
      <p:sp>
        <p:nvSpPr>
          <p:cNvPr id="4" name="Slide Number Placeholder 3">
            <a:extLst>
              <a:ext uri="{FF2B5EF4-FFF2-40B4-BE49-F238E27FC236}">
                <a16:creationId xmlns="" xmlns:a16="http://schemas.microsoft.com/office/drawing/2014/main" id="{DF8E05A9-0F68-4F09-97C6-612D79E06DAA}"/>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3598271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81C557-2441-493E-9862-94B649AEB068}"/>
              </a:ext>
            </a:extLst>
          </p:cNvPr>
          <p:cNvSpPr>
            <a:spLocks noGrp="1"/>
          </p:cNvSpPr>
          <p:nvPr>
            <p:ph type="title"/>
          </p:nvPr>
        </p:nvSpPr>
        <p:spPr/>
        <p:txBody>
          <a:bodyPr/>
          <a:lstStyle/>
          <a:p>
            <a:r>
              <a:rPr lang="en-US" dirty="0">
                <a:solidFill>
                  <a:schemeClr val="bg2">
                    <a:lumMod val="20000"/>
                    <a:lumOff val="80000"/>
                  </a:schemeClr>
                </a:solidFill>
              </a:rPr>
              <a:t>More Detail (5 &amp; 6 Digit codes)</a:t>
            </a:r>
          </a:p>
        </p:txBody>
      </p:sp>
      <p:sp>
        <p:nvSpPr>
          <p:cNvPr id="3" name="Content Placeholder 2">
            <a:extLst>
              <a:ext uri="{FF2B5EF4-FFF2-40B4-BE49-F238E27FC236}">
                <a16:creationId xmlns="" xmlns:a16="http://schemas.microsoft.com/office/drawing/2014/main" id="{F1D49826-5162-4AAC-A31A-4C752A628927}"/>
              </a:ext>
            </a:extLst>
          </p:cNvPr>
          <p:cNvSpPr>
            <a:spLocks noGrp="1"/>
          </p:cNvSpPr>
          <p:nvPr>
            <p:ph idx="1"/>
          </p:nvPr>
        </p:nvSpPr>
        <p:spPr>
          <a:xfrm>
            <a:off x="1712894" y="3130442"/>
            <a:ext cx="10533462" cy="3416300"/>
          </a:xfrm>
        </p:spPr>
        <p:txBody>
          <a:bodyPr/>
          <a:lstStyle/>
          <a:p>
            <a:r>
              <a:rPr lang="en-US" sz="2400" dirty="0"/>
              <a:t>STATE Sub-Units (5 Digits) , so TX = 3148</a:t>
            </a:r>
          </a:p>
          <a:p>
            <a:pPr lvl="1"/>
            <a:r>
              <a:rPr lang="en-US" sz="2400" dirty="0"/>
              <a:t>31481 = N Texas; 31482 = S Texas; 31483 = W Texas</a:t>
            </a:r>
          </a:p>
          <a:p>
            <a:r>
              <a:rPr lang="en-US" sz="2400" dirty="0"/>
              <a:t>REPEATERS – 6 Digits (4 State + 2 ID</a:t>
            </a:r>
            <a:r>
              <a:rPr lang="en-US" sz="2400" dirty="0" smtClean="0"/>
              <a:t>)</a:t>
            </a:r>
          </a:p>
          <a:p>
            <a:r>
              <a:rPr lang="en-US" sz="2400" dirty="0" smtClean="0"/>
              <a:t>This no longer applies to user ID’s.</a:t>
            </a:r>
          </a:p>
          <a:p>
            <a:pPr marL="0" indent="0">
              <a:buNone/>
            </a:pPr>
            <a:endParaRPr lang="en-US" sz="2400" dirty="0"/>
          </a:p>
          <a:p>
            <a:pPr lvl="1"/>
            <a:endParaRPr lang="en-US" dirty="0"/>
          </a:p>
        </p:txBody>
      </p:sp>
      <p:sp>
        <p:nvSpPr>
          <p:cNvPr id="4" name="Slide Number Placeholder 3">
            <a:extLst>
              <a:ext uri="{FF2B5EF4-FFF2-40B4-BE49-F238E27FC236}">
                <a16:creationId xmlns="" xmlns:a16="http://schemas.microsoft.com/office/drawing/2014/main" id="{2DEF923A-1FF7-4494-8875-7E054D61705B}"/>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2635184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23C26C-2916-4466-A197-8FC511211715}"/>
              </a:ext>
            </a:extLst>
          </p:cNvPr>
          <p:cNvSpPr>
            <a:spLocks noGrp="1"/>
          </p:cNvSpPr>
          <p:nvPr>
            <p:ph type="title"/>
          </p:nvPr>
        </p:nvSpPr>
        <p:spPr>
          <a:xfrm>
            <a:off x="648516" y="538894"/>
            <a:ext cx="9704024" cy="1064823"/>
          </a:xfrm>
        </p:spPr>
        <p:txBody>
          <a:bodyPr/>
          <a:lstStyle/>
          <a:p>
            <a:r>
              <a:rPr lang="en-US" dirty="0">
                <a:solidFill>
                  <a:schemeClr val="bg2">
                    <a:lumMod val="20000"/>
                    <a:lumOff val="80000"/>
                  </a:schemeClr>
                </a:solidFill>
              </a:rPr>
              <a:t>US and Texas </a:t>
            </a:r>
            <a:r>
              <a:rPr lang="en-US" dirty="0" err="1">
                <a:solidFill>
                  <a:schemeClr val="bg2">
                    <a:lumMod val="20000"/>
                    <a:lumOff val="80000"/>
                  </a:schemeClr>
                </a:solidFill>
              </a:rPr>
              <a:t>Talkgroups</a:t>
            </a:r>
            <a:endParaRPr lang="en-US" dirty="0">
              <a:solidFill>
                <a:schemeClr val="bg2">
                  <a:lumMod val="20000"/>
                  <a:lumOff val="80000"/>
                </a:schemeClr>
              </a:solidFill>
            </a:endParaRPr>
          </a:p>
        </p:txBody>
      </p:sp>
      <p:graphicFrame>
        <p:nvGraphicFramePr>
          <p:cNvPr id="5" name="Content Placeholder 4">
            <a:extLst>
              <a:ext uri="{FF2B5EF4-FFF2-40B4-BE49-F238E27FC236}">
                <a16:creationId xmlns="" xmlns:a16="http://schemas.microsoft.com/office/drawing/2014/main" id="{5ABDC7D8-8A89-4170-9603-6336A2319ADC}"/>
              </a:ext>
            </a:extLst>
          </p:cNvPr>
          <p:cNvGraphicFramePr>
            <a:graphicFrameLocks noGrp="1"/>
          </p:cNvGraphicFramePr>
          <p:nvPr>
            <p:ph idx="1"/>
            <p:extLst>
              <p:ext uri="{D42A27DB-BD31-4B8C-83A1-F6EECF244321}">
                <p14:modId xmlns:p14="http://schemas.microsoft.com/office/powerpoint/2010/main" val="3494536810"/>
              </p:ext>
            </p:extLst>
          </p:nvPr>
        </p:nvGraphicFramePr>
        <p:xfrm>
          <a:off x="281354" y="1998830"/>
          <a:ext cx="11718388" cy="3913483"/>
        </p:xfrm>
        <a:graphic>
          <a:graphicData uri="http://schemas.openxmlformats.org/drawingml/2006/table">
            <a:tbl>
              <a:tblPr firstRow="1" bandRow="1">
                <a:tableStyleId>{7DF18680-E054-41AD-8BC1-D1AEF772440D}</a:tableStyleId>
              </a:tblPr>
              <a:tblGrid>
                <a:gridCol w="930493">
                  <a:extLst>
                    <a:ext uri="{9D8B030D-6E8A-4147-A177-3AD203B41FA5}">
                      <a16:colId xmlns="" xmlns:a16="http://schemas.microsoft.com/office/drawing/2014/main" val="2813624587"/>
                    </a:ext>
                  </a:extLst>
                </a:gridCol>
                <a:gridCol w="2375415">
                  <a:extLst>
                    <a:ext uri="{9D8B030D-6E8A-4147-A177-3AD203B41FA5}">
                      <a16:colId xmlns="" xmlns:a16="http://schemas.microsoft.com/office/drawing/2014/main" val="2584812868"/>
                    </a:ext>
                  </a:extLst>
                </a:gridCol>
                <a:gridCol w="8412480">
                  <a:extLst>
                    <a:ext uri="{9D8B030D-6E8A-4147-A177-3AD203B41FA5}">
                      <a16:colId xmlns="" xmlns:a16="http://schemas.microsoft.com/office/drawing/2014/main" val="879811702"/>
                    </a:ext>
                  </a:extLst>
                </a:gridCol>
              </a:tblGrid>
              <a:tr h="467629">
                <a:tc>
                  <a:txBody>
                    <a:bodyPr/>
                    <a:lstStyle/>
                    <a:p>
                      <a:r>
                        <a:rPr lang="en-US" dirty="0"/>
                        <a:t>TG</a:t>
                      </a:r>
                    </a:p>
                  </a:txBody>
                  <a:tcPr/>
                </a:tc>
                <a:tc>
                  <a:txBody>
                    <a:bodyPr/>
                    <a:lstStyle/>
                    <a:p>
                      <a:r>
                        <a:rPr lang="en-US" dirty="0"/>
                        <a:t>NAME</a:t>
                      </a:r>
                    </a:p>
                  </a:txBody>
                  <a:tcPr/>
                </a:tc>
                <a:tc>
                  <a:txBody>
                    <a:bodyPr/>
                    <a:lstStyle/>
                    <a:p>
                      <a:r>
                        <a:rPr lang="en-US" dirty="0"/>
                        <a:t>COMMENTS</a:t>
                      </a:r>
                    </a:p>
                  </a:txBody>
                  <a:tcPr/>
                </a:tc>
                <a:extLst>
                  <a:ext uri="{0D108BD9-81ED-4DB2-BD59-A6C34878D82A}">
                    <a16:rowId xmlns="" xmlns:a16="http://schemas.microsoft.com/office/drawing/2014/main" val="849480125"/>
                  </a:ext>
                </a:extLst>
              </a:tr>
              <a:tr h="467629">
                <a:tc>
                  <a:txBody>
                    <a:bodyPr/>
                    <a:lstStyle/>
                    <a:p>
                      <a:r>
                        <a:rPr lang="en-US">
                          <a:effectLst/>
                          <a:latin typeface="calibri" panose="020F0502020204030204" pitchFamily="34" charset="0"/>
                        </a:rPr>
                        <a:t>310</a:t>
                      </a:r>
                    </a:p>
                  </a:txBody>
                  <a:tcPr anchor="ctr"/>
                </a:tc>
                <a:tc>
                  <a:txBody>
                    <a:bodyPr/>
                    <a:lstStyle/>
                    <a:p>
                      <a:r>
                        <a:rPr lang="en-US">
                          <a:effectLst/>
                          <a:latin typeface="calibri" panose="020F0502020204030204" pitchFamily="34" charset="0"/>
                        </a:rPr>
                        <a:t>TAC 310</a:t>
                      </a:r>
                    </a:p>
                  </a:txBody>
                  <a:tcPr anchor="ctr"/>
                </a:tc>
                <a:tc>
                  <a:txBody>
                    <a:bodyPr/>
                    <a:lstStyle/>
                    <a:p>
                      <a:r>
                        <a:rPr lang="en-US" dirty="0">
                          <a:effectLst/>
                          <a:latin typeface="calibri" panose="020F0502020204030204" pitchFamily="34" charset="0"/>
                        </a:rPr>
                        <a:t>North America Repeater-to-Repeater TG</a:t>
                      </a:r>
                    </a:p>
                  </a:txBody>
                  <a:tcPr anchor="ctr"/>
                </a:tc>
                <a:extLst>
                  <a:ext uri="{0D108BD9-81ED-4DB2-BD59-A6C34878D82A}">
                    <a16:rowId xmlns="" xmlns:a16="http://schemas.microsoft.com/office/drawing/2014/main" val="1817670653"/>
                  </a:ext>
                </a:extLst>
              </a:tr>
              <a:tr h="467629">
                <a:tc>
                  <a:txBody>
                    <a:bodyPr/>
                    <a:lstStyle/>
                    <a:p>
                      <a:r>
                        <a:rPr lang="en-US">
                          <a:effectLst/>
                          <a:latin typeface="calibri" panose="020F0502020204030204" pitchFamily="34" charset="0"/>
                        </a:rPr>
                        <a:t>3100</a:t>
                      </a:r>
                    </a:p>
                  </a:txBody>
                  <a:tcPr anchor="ctr"/>
                </a:tc>
                <a:tc>
                  <a:txBody>
                    <a:bodyPr/>
                    <a:lstStyle/>
                    <a:p>
                      <a:r>
                        <a:rPr lang="en-US" dirty="0">
                          <a:effectLst/>
                          <a:latin typeface="calibri" panose="020F0502020204030204" pitchFamily="34" charset="0"/>
                        </a:rPr>
                        <a:t>DCI Bridge</a:t>
                      </a:r>
                    </a:p>
                  </a:txBody>
                  <a:tcPr anchor="ctr"/>
                </a:tc>
                <a:tc>
                  <a:txBody>
                    <a:bodyPr/>
                    <a:lstStyle/>
                    <a:p>
                      <a:r>
                        <a:rPr lang="en-US" dirty="0">
                          <a:effectLst/>
                          <a:latin typeface="calibri" panose="020F0502020204030204" pitchFamily="34" charset="0"/>
                        </a:rPr>
                        <a:t>a general "</a:t>
                      </a:r>
                      <a:r>
                        <a:rPr lang="en-US" dirty="0" err="1">
                          <a:effectLst/>
                          <a:latin typeface="calibri" panose="020F0502020204030204" pitchFamily="34" charset="0"/>
                        </a:rPr>
                        <a:t>ragchew</a:t>
                      </a:r>
                      <a:r>
                        <a:rPr lang="en-US" dirty="0">
                          <a:effectLst/>
                          <a:latin typeface="calibri" panose="020F0502020204030204" pitchFamily="34" charset="0"/>
                        </a:rPr>
                        <a:t> </a:t>
                      </a:r>
                      <a:r>
                        <a:rPr lang="en-US" dirty="0" err="1">
                          <a:effectLst/>
                          <a:latin typeface="calibri" panose="020F0502020204030204" pitchFamily="34" charset="0"/>
                        </a:rPr>
                        <a:t>talkgroup</a:t>
                      </a:r>
                      <a:r>
                        <a:rPr lang="en-US" dirty="0">
                          <a:effectLst/>
                          <a:latin typeface="calibri" panose="020F0502020204030204" pitchFamily="34" charset="0"/>
                        </a:rPr>
                        <a:t>“ the Bridge has evolved into a worldwide </a:t>
                      </a:r>
                      <a:r>
                        <a:rPr lang="en-US" dirty="0" err="1">
                          <a:effectLst/>
                          <a:latin typeface="calibri" panose="020F0502020204030204" pitchFamily="34" charset="0"/>
                        </a:rPr>
                        <a:t>talkgroup</a:t>
                      </a:r>
                      <a:r>
                        <a:rPr lang="en-US" dirty="0">
                          <a:effectLst/>
                          <a:latin typeface="calibri" panose="020F0502020204030204" pitchFamily="34" charset="0"/>
                        </a:rPr>
                        <a:t> since it's cross connection to the </a:t>
                      </a:r>
                      <a:r>
                        <a:rPr lang="en-US" dirty="0" err="1">
                          <a:effectLst/>
                          <a:latin typeface="calibri" panose="020F0502020204030204" pitchFamily="34" charset="0"/>
                        </a:rPr>
                        <a:t>Brandmeister</a:t>
                      </a:r>
                      <a:r>
                        <a:rPr lang="en-US" dirty="0">
                          <a:effectLst/>
                          <a:latin typeface="calibri" panose="020F0502020204030204" pitchFamily="34" charset="0"/>
                        </a:rPr>
                        <a:t> platform</a:t>
                      </a:r>
                    </a:p>
                  </a:txBody>
                  <a:tcPr anchor="ctr"/>
                </a:tc>
                <a:extLst>
                  <a:ext uri="{0D108BD9-81ED-4DB2-BD59-A6C34878D82A}">
                    <a16:rowId xmlns="" xmlns:a16="http://schemas.microsoft.com/office/drawing/2014/main" val="978108376"/>
                  </a:ext>
                </a:extLst>
              </a:tr>
              <a:tr h="467629">
                <a:tc>
                  <a:txBody>
                    <a:bodyPr/>
                    <a:lstStyle/>
                    <a:p>
                      <a:r>
                        <a:rPr lang="en-US" dirty="0">
                          <a:effectLst/>
                          <a:latin typeface="calibri" panose="020F0502020204030204" pitchFamily="34" charset="0"/>
                        </a:rPr>
                        <a:t>3102</a:t>
                      </a:r>
                    </a:p>
                  </a:txBody>
                  <a:tcPr anchor="ctr"/>
                </a:tc>
                <a:tc>
                  <a:txBody>
                    <a:bodyPr/>
                    <a:lstStyle/>
                    <a:p>
                      <a:r>
                        <a:rPr lang="en-US" dirty="0" err="1">
                          <a:effectLst/>
                          <a:latin typeface="calibri" panose="020F0502020204030204" pitchFamily="34" charset="0"/>
                        </a:rPr>
                        <a:t>Brandmeister</a:t>
                      </a:r>
                      <a:r>
                        <a:rPr lang="en-US" dirty="0">
                          <a:effectLst/>
                          <a:latin typeface="calibri" panose="020F0502020204030204" pitchFamily="34" charset="0"/>
                        </a:rPr>
                        <a:t> TG</a:t>
                      </a:r>
                    </a:p>
                  </a:txBody>
                  <a:tcPr anchor="ctr"/>
                </a:tc>
                <a:tc>
                  <a:txBody>
                    <a:bodyPr/>
                    <a:lstStyle/>
                    <a:p>
                      <a:endParaRPr lang="en-US" dirty="0">
                        <a:effectLst/>
                        <a:latin typeface="calibri" panose="020F0502020204030204" pitchFamily="34" charset="0"/>
                      </a:endParaRPr>
                    </a:p>
                  </a:txBody>
                  <a:tcPr anchor="ctr"/>
                </a:tc>
                <a:extLst>
                  <a:ext uri="{0D108BD9-81ED-4DB2-BD59-A6C34878D82A}">
                    <a16:rowId xmlns="" xmlns:a16="http://schemas.microsoft.com/office/drawing/2014/main" val="3821489830"/>
                  </a:ext>
                </a:extLst>
              </a:tr>
              <a:tr h="467629">
                <a:tc>
                  <a:txBody>
                    <a:bodyPr/>
                    <a:lstStyle/>
                    <a:p>
                      <a:r>
                        <a:rPr lang="en-US" dirty="0">
                          <a:effectLst/>
                          <a:latin typeface="calibri" panose="020F0502020204030204" pitchFamily="34" charset="0"/>
                        </a:rPr>
                        <a:t>3148</a:t>
                      </a:r>
                    </a:p>
                  </a:txBody>
                  <a:tcPr anchor="ctr"/>
                </a:tc>
                <a:tc>
                  <a:txBody>
                    <a:bodyPr/>
                    <a:lstStyle/>
                    <a:p>
                      <a:r>
                        <a:rPr lang="en-US" dirty="0">
                          <a:effectLst/>
                          <a:latin typeface="calibri" panose="020F0502020204030204" pitchFamily="34" charset="0"/>
                        </a:rPr>
                        <a:t>Texas</a:t>
                      </a:r>
                    </a:p>
                  </a:txBody>
                  <a:tcPr anchor="ctr"/>
                </a:tc>
                <a:tc>
                  <a:txBody>
                    <a:bodyPr/>
                    <a:lstStyle/>
                    <a:p>
                      <a:r>
                        <a:rPr lang="en-US" sz="1800" kern="1200" dirty="0">
                          <a:solidFill>
                            <a:schemeClr val="dk1"/>
                          </a:solidFill>
                          <a:effectLst/>
                          <a:latin typeface="+mn-lt"/>
                          <a:ea typeface="+mn-ea"/>
                          <a:cs typeface="+mn-cs"/>
                        </a:rPr>
                        <a:t>"Lonestar Talk Group"</a:t>
                      </a:r>
                      <a:endParaRPr lang="en-US" dirty="0">
                        <a:effectLst/>
                        <a:latin typeface="calibri" panose="020F0502020204030204" pitchFamily="34" charset="0"/>
                      </a:endParaRPr>
                    </a:p>
                  </a:txBody>
                  <a:tcPr anchor="ctr"/>
                </a:tc>
                <a:extLst>
                  <a:ext uri="{0D108BD9-81ED-4DB2-BD59-A6C34878D82A}">
                    <a16:rowId xmlns="" xmlns:a16="http://schemas.microsoft.com/office/drawing/2014/main" val="1802488494"/>
                  </a:ext>
                </a:extLst>
              </a:tr>
              <a:tr h="467629">
                <a:tc>
                  <a:txBody>
                    <a:bodyPr/>
                    <a:lstStyle/>
                    <a:p>
                      <a:r>
                        <a:rPr lang="en-US" dirty="0">
                          <a:effectLst/>
                          <a:latin typeface="calibri" panose="020F0502020204030204" pitchFamily="34" charset="0"/>
                        </a:rPr>
                        <a:t>3175</a:t>
                      </a:r>
                    </a:p>
                  </a:txBody>
                  <a:tcPr anchor="ctr"/>
                </a:tc>
                <a:tc>
                  <a:txBody>
                    <a:bodyPr/>
                    <a:lstStyle/>
                    <a:p>
                      <a:r>
                        <a:rPr lang="en-US">
                          <a:effectLst/>
                          <a:latin typeface="calibri" panose="020F0502020204030204" pitchFamily="34" charset="0"/>
                        </a:rPr>
                        <a:t>Southern Plains</a:t>
                      </a:r>
                    </a:p>
                  </a:txBody>
                  <a:tcPr anchor="ctr"/>
                </a:tc>
                <a:tc>
                  <a:txBody>
                    <a:bodyPr/>
                    <a:lstStyle/>
                    <a:p>
                      <a:r>
                        <a:rPr lang="en-US" dirty="0">
                          <a:effectLst/>
                          <a:latin typeface="calibri" panose="020F0502020204030204" pitchFamily="34" charset="0"/>
                        </a:rPr>
                        <a:t>TX/OK/KS/AR</a:t>
                      </a:r>
                    </a:p>
                  </a:txBody>
                  <a:tcPr anchor="ctr"/>
                </a:tc>
                <a:extLst>
                  <a:ext uri="{0D108BD9-81ED-4DB2-BD59-A6C34878D82A}">
                    <a16:rowId xmlns="" xmlns:a16="http://schemas.microsoft.com/office/drawing/2014/main" val="2894154505"/>
                  </a:ext>
                </a:extLst>
              </a:tr>
              <a:tr h="467629">
                <a:tc>
                  <a:txBody>
                    <a:bodyPr/>
                    <a:lstStyle/>
                    <a:p>
                      <a:r>
                        <a:rPr lang="en-US">
                          <a:effectLst/>
                          <a:latin typeface="calibri" panose="020F0502020204030204" pitchFamily="34" charset="0"/>
                        </a:rPr>
                        <a:t>3185</a:t>
                      </a:r>
                    </a:p>
                  </a:txBody>
                  <a:tcPr anchor="ctr"/>
                </a:tc>
                <a:tc>
                  <a:txBody>
                    <a:bodyPr/>
                    <a:lstStyle/>
                    <a:p>
                      <a:r>
                        <a:rPr lang="en-US">
                          <a:effectLst/>
                          <a:latin typeface="calibri" panose="020F0502020204030204" pitchFamily="34" charset="0"/>
                        </a:rPr>
                        <a:t>Cactus</a:t>
                      </a:r>
                    </a:p>
                  </a:txBody>
                  <a:tcPr anchor="ctr"/>
                </a:tc>
                <a:tc>
                  <a:txBody>
                    <a:bodyPr/>
                    <a:lstStyle/>
                    <a:p>
                      <a:r>
                        <a:rPr lang="en-US" dirty="0">
                          <a:effectLst/>
                          <a:latin typeface="calibri" panose="020F0502020204030204" pitchFamily="34" charset="0"/>
                        </a:rPr>
                        <a:t>TX/AZ/CA</a:t>
                      </a:r>
                    </a:p>
                  </a:txBody>
                  <a:tcPr anchor="ctr"/>
                </a:tc>
                <a:extLst>
                  <a:ext uri="{0D108BD9-81ED-4DB2-BD59-A6C34878D82A}">
                    <a16:rowId xmlns="" xmlns:a16="http://schemas.microsoft.com/office/drawing/2014/main" val="1465555190"/>
                  </a:ext>
                </a:extLst>
              </a:tr>
              <a:tr h="467629">
                <a:tc>
                  <a:txBody>
                    <a:bodyPr/>
                    <a:lstStyle/>
                    <a:p>
                      <a:r>
                        <a:rPr lang="en-US">
                          <a:effectLst/>
                          <a:latin typeface="calibri" panose="020F0502020204030204" pitchFamily="34" charset="0"/>
                        </a:rPr>
                        <a:t>8207</a:t>
                      </a:r>
                    </a:p>
                  </a:txBody>
                  <a:tcPr anchor="ctr"/>
                </a:tc>
                <a:tc>
                  <a:txBody>
                    <a:bodyPr/>
                    <a:lstStyle/>
                    <a:p>
                      <a:r>
                        <a:rPr lang="en-US">
                          <a:effectLst/>
                          <a:latin typeface="calibri" panose="020F0502020204030204" pitchFamily="34" charset="0"/>
                        </a:rPr>
                        <a:t>Houston Area Local</a:t>
                      </a:r>
                    </a:p>
                  </a:txBody>
                  <a:tcPr anchor="ctr"/>
                </a:tc>
                <a:tc>
                  <a:txBody>
                    <a:bodyPr/>
                    <a:lstStyle/>
                    <a:p>
                      <a:r>
                        <a:rPr lang="en-US" dirty="0">
                          <a:effectLst/>
                          <a:latin typeface="calibri" panose="020F0502020204030204" pitchFamily="34" charset="0"/>
                        </a:rPr>
                        <a:t>Activates all Upper Gulf Coast Repeaters</a:t>
                      </a:r>
                    </a:p>
                  </a:txBody>
                  <a:tcPr anchor="ctr"/>
                </a:tc>
                <a:extLst>
                  <a:ext uri="{0D108BD9-81ED-4DB2-BD59-A6C34878D82A}">
                    <a16:rowId xmlns="" xmlns:a16="http://schemas.microsoft.com/office/drawing/2014/main" val="3681256990"/>
                  </a:ext>
                </a:extLst>
              </a:tr>
            </a:tbl>
          </a:graphicData>
        </a:graphic>
      </p:graphicFrame>
      <p:sp>
        <p:nvSpPr>
          <p:cNvPr id="4" name="Slide Number Placeholder 3">
            <a:extLst>
              <a:ext uri="{FF2B5EF4-FFF2-40B4-BE49-F238E27FC236}">
                <a16:creationId xmlns="" xmlns:a16="http://schemas.microsoft.com/office/drawing/2014/main" id="{DF8E05A9-0F68-4F09-97C6-612D79E06DAA}"/>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1594196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5F92CF-0693-4917-9E47-11E6CB6EFAA6}"/>
              </a:ext>
            </a:extLst>
          </p:cNvPr>
          <p:cNvSpPr>
            <a:spLocks noGrp="1"/>
          </p:cNvSpPr>
          <p:nvPr>
            <p:ph type="title"/>
          </p:nvPr>
        </p:nvSpPr>
        <p:spPr/>
        <p:txBody>
          <a:bodyPr/>
          <a:lstStyle/>
          <a:p>
            <a:r>
              <a:rPr lang="en-US" dirty="0" err="1" smtClean="0">
                <a:solidFill>
                  <a:schemeClr val="tx1"/>
                </a:solidFill>
              </a:rPr>
              <a:t>Talkgroup</a:t>
            </a:r>
            <a:r>
              <a:rPr lang="en-US" dirty="0" smtClean="0">
                <a:solidFill>
                  <a:schemeClr val="tx1"/>
                </a:solidFill>
              </a:rPr>
              <a:t> – Different Networks</a:t>
            </a:r>
            <a:endParaRPr lang="en-US" dirty="0">
              <a:solidFill>
                <a:schemeClr val="tx1"/>
              </a:solidFill>
            </a:endParaRPr>
          </a:p>
        </p:txBody>
      </p:sp>
      <p:sp>
        <p:nvSpPr>
          <p:cNvPr id="4" name="Slide Number Placeholder 3">
            <a:extLst>
              <a:ext uri="{FF2B5EF4-FFF2-40B4-BE49-F238E27FC236}">
                <a16:creationId xmlns="" xmlns:a16="http://schemas.microsoft.com/office/drawing/2014/main" id="{16A4EDA7-861A-4997-8ED2-E19823400C2E}"/>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
        <p:nvSpPr>
          <p:cNvPr id="6" name="Content Placeholder 5"/>
          <p:cNvSpPr>
            <a:spLocks noGrp="1"/>
          </p:cNvSpPr>
          <p:nvPr>
            <p:ph idx="1"/>
          </p:nvPr>
        </p:nvSpPr>
        <p:spPr>
          <a:xfrm>
            <a:off x="1821051" y="2549256"/>
            <a:ext cx="3673098" cy="3371097"/>
          </a:xfrm>
        </p:spPr>
        <p:txBody>
          <a:bodyPr>
            <a:normAutofit fontScale="77500" lnSpcReduction="20000"/>
          </a:bodyPr>
          <a:lstStyle/>
          <a:p>
            <a:pPr lvl="0">
              <a:buSzPct val="45000"/>
              <a:buFont typeface="StarSymbol"/>
              <a:buChar char="●"/>
            </a:pPr>
            <a:r>
              <a:rPr lang="en-US" dirty="0"/>
              <a:t>DMR-MARC</a:t>
            </a:r>
          </a:p>
          <a:p>
            <a:pPr marL="0" lvl="1" indent="0" hangingPunct="0">
              <a:spcBef>
                <a:spcPts val="0"/>
              </a:spcBef>
              <a:spcAft>
                <a:spcPts val="1412"/>
              </a:spcAft>
              <a:buSzPct val="75000"/>
              <a:buFont typeface="StarSymbol"/>
              <a:buChar char="–"/>
            </a:pPr>
            <a:r>
              <a:rPr lang="en-US" sz="1800" dirty="0">
                <a:latin typeface="Arial" pitchFamily="18"/>
                <a:ea typeface="Arial Unicode MS" pitchFamily="2"/>
                <a:cs typeface="Tahoma" pitchFamily="2"/>
              </a:rPr>
              <a:t>First in USA</a:t>
            </a:r>
          </a:p>
          <a:p>
            <a:pPr marL="0" lvl="1" indent="0" hangingPunct="0">
              <a:spcBef>
                <a:spcPts val="0"/>
              </a:spcBef>
              <a:spcAft>
                <a:spcPts val="1412"/>
              </a:spcAft>
              <a:buSzPct val="75000"/>
              <a:buFont typeface="StarSymbol"/>
              <a:buChar char="–"/>
            </a:pPr>
            <a:r>
              <a:rPr lang="en-US" sz="1800" dirty="0">
                <a:latin typeface="Arial" pitchFamily="18"/>
                <a:ea typeface="Arial Unicode MS" pitchFamily="2"/>
                <a:cs typeface="Tahoma" pitchFamily="2"/>
              </a:rPr>
              <a:t>Motorola Repeaters Only</a:t>
            </a:r>
          </a:p>
          <a:p>
            <a:pPr marL="0" lvl="1" indent="0" hangingPunct="0">
              <a:spcBef>
                <a:spcPts val="0"/>
              </a:spcBef>
              <a:spcAft>
                <a:spcPts val="1412"/>
              </a:spcAft>
              <a:buSzPct val="75000"/>
              <a:buFont typeface="StarSymbol"/>
              <a:buChar char="–"/>
            </a:pPr>
            <a:r>
              <a:rPr lang="en-US" sz="1800" dirty="0">
                <a:latin typeface="Arial" pitchFamily="18"/>
                <a:ea typeface="Arial Unicode MS" pitchFamily="2"/>
                <a:cs typeface="Tahoma" pitchFamily="2"/>
              </a:rPr>
              <a:t>Subscriber ID Registration</a:t>
            </a:r>
          </a:p>
          <a:p>
            <a:pPr lvl="0">
              <a:buSzPct val="45000"/>
              <a:buFont typeface="StarSymbol"/>
              <a:buChar char="●"/>
            </a:pPr>
            <a:r>
              <a:rPr lang="en-US" dirty="0" err="1"/>
              <a:t>Brandmeister</a:t>
            </a:r>
            <a:endParaRPr lang="en-US" dirty="0"/>
          </a:p>
          <a:p>
            <a:pPr marL="0" lvl="1" indent="0" hangingPunct="0">
              <a:spcBef>
                <a:spcPts val="0"/>
              </a:spcBef>
              <a:spcAft>
                <a:spcPts val="1412"/>
              </a:spcAft>
              <a:buSzPct val="75000"/>
              <a:buFont typeface="StarSymbol"/>
              <a:buChar char="–"/>
            </a:pPr>
            <a:r>
              <a:rPr lang="en-US" sz="1800" dirty="0">
                <a:latin typeface="Arial" pitchFamily="18"/>
                <a:ea typeface="Arial Unicode MS" pitchFamily="2"/>
                <a:cs typeface="Tahoma" pitchFamily="2"/>
              </a:rPr>
              <a:t>Allows Motorola and </a:t>
            </a:r>
            <a:r>
              <a:rPr lang="en-US" sz="1800" dirty="0" err="1">
                <a:latin typeface="Arial" pitchFamily="18"/>
                <a:ea typeface="Arial Unicode MS" pitchFamily="2"/>
                <a:cs typeface="Tahoma" pitchFamily="2"/>
              </a:rPr>
              <a:t>Hytera</a:t>
            </a:r>
            <a:r>
              <a:rPr lang="en-US" sz="1800" dirty="0">
                <a:latin typeface="Arial" pitchFamily="18"/>
                <a:ea typeface="Arial Unicode MS" pitchFamily="2"/>
                <a:cs typeface="Tahoma" pitchFamily="2"/>
              </a:rPr>
              <a:t> Repeaters</a:t>
            </a:r>
          </a:p>
          <a:p>
            <a:pPr marL="0" lvl="1" indent="0" hangingPunct="0">
              <a:spcBef>
                <a:spcPts val="0"/>
              </a:spcBef>
              <a:spcAft>
                <a:spcPts val="1412"/>
              </a:spcAft>
              <a:buSzPct val="75000"/>
              <a:buFont typeface="StarSymbol"/>
              <a:buChar char="–"/>
            </a:pPr>
            <a:r>
              <a:rPr lang="en-US" sz="1800" dirty="0">
                <a:latin typeface="Arial" pitchFamily="18"/>
                <a:ea typeface="Arial Unicode MS" pitchFamily="2"/>
                <a:cs typeface="Tahoma" pitchFamily="2"/>
              </a:rPr>
              <a:t>Allows Hotspots</a:t>
            </a:r>
          </a:p>
          <a:p>
            <a:pPr marL="0" lvl="1" indent="0" hangingPunct="0">
              <a:spcBef>
                <a:spcPts val="0"/>
              </a:spcBef>
              <a:spcAft>
                <a:spcPts val="1412"/>
              </a:spcAft>
              <a:buSzPct val="75000"/>
              <a:buFont typeface="StarSymbol"/>
              <a:buChar char="–"/>
            </a:pPr>
            <a:r>
              <a:rPr lang="en-US" sz="1800" dirty="0">
                <a:latin typeface="Arial" pitchFamily="18"/>
                <a:ea typeface="Arial Unicode MS" pitchFamily="2"/>
                <a:cs typeface="Tahoma" pitchFamily="2"/>
              </a:rPr>
              <a:t>Some </a:t>
            </a:r>
            <a:r>
              <a:rPr lang="en-US" sz="1800" dirty="0" err="1">
                <a:latin typeface="Arial" pitchFamily="18"/>
                <a:ea typeface="Arial Unicode MS" pitchFamily="2"/>
                <a:cs typeface="Tahoma" pitchFamily="2"/>
              </a:rPr>
              <a:t>Talkgroups</a:t>
            </a:r>
            <a:r>
              <a:rPr lang="en-US" sz="1800" dirty="0">
                <a:latin typeface="Arial" pitchFamily="18"/>
                <a:ea typeface="Arial Unicode MS" pitchFamily="2"/>
                <a:cs typeface="Tahoma" pitchFamily="2"/>
              </a:rPr>
              <a:t> inter-connected</a:t>
            </a:r>
          </a:p>
          <a:p>
            <a:pPr lvl="0">
              <a:buSzPct val="45000"/>
              <a:buFont typeface="StarSymbol"/>
              <a:buChar char="●"/>
            </a:pPr>
            <a:r>
              <a:rPr lang="en-US" dirty="0"/>
              <a:t>DMR+</a:t>
            </a:r>
          </a:p>
          <a:p>
            <a:pPr marL="0" lvl="1" indent="0" hangingPunct="0">
              <a:spcBef>
                <a:spcPts val="0"/>
              </a:spcBef>
              <a:spcAft>
                <a:spcPts val="1412"/>
              </a:spcAft>
              <a:buSzPct val="75000"/>
              <a:buFont typeface="StarSymbol"/>
              <a:buChar char="–"/>
            </a:pPr>
            <a:r>
              <a:rPr lang="en-US" sz="1800" dirty="0">
                <a:latin typeface="Arial" pitchFamily="18"/>
                <a:ea typeface="Arial Unicode MS" pitchFamily="2"/>
                <a:cs typeface="Tahoma" pitchFamily="2"/>
              </a:rPr>
              <a:t>Old </a:t>
            </a:r>
            <a:r>
              <a:rPr lang="en-US" sz="1800" dirty="0" err="1">
                <a:latin typeface="Arial" pitchFamily="18"/>
                <a:ea typeface="Arial Unicode MS" pitchFamily="2"/>
                <a:cs typeface="Tahoma" pitchFamily="2"/>
              </a:rPr>
              <a:t>Hytera</a:t>
            </a:r>
            <a:r>
              <a:rPr lang="en-US" sz="1800" dirty="0">
                <a:latin typeface="Arial" pitchFamily="18"/>
                <a:ea typeface="Arial Unicode MS" pitchFamily="2"/>
                <a:cs typeface="Tahoma" pitchFamily="2"/>
              </a:rPr>
              <a:t> Network</a:t>
            </a:r>
          </a:p>
          <a:p>
            <a:pPr marL="0" lvl="0" indent="0">
              <a:buSzPct val="45000"/>
              <a:buNone/>
            </a:pPr>
            <a:endParaRPr lang="en-US" dirty="0"/>
          </a:p>
        </p:txBody>
      </p:sp>
      <p:pic>
        <p:nvPicPr>
          <p:cNvPr id="5" name="Picture 4"/>
          <p:cNvPicPr>
            <a:picLocks noChangeAspect="1"/>
          </p:cNvPicPr>
          <p:nvPr/>
        </p:nvPicPr>
        <p:blipFill>
          <a:blip r:embed="rId2">
            <a:lum bright="-50000"/>
            <a:alphaModFix/>
          </a:blip>
          <a:srcRect/>
          <a:stretch>
            <a:fillRect/>
          </a:stretch>
        </p:blipFill>
        <p:spPr>
          <a:xfrm>
            <a:off x="7240099" y="2549256"/>
            <a:ext cx="3729600" cy="1182600"/>
          </a:xfrm>
          <a:prstGeom prst="rect">
            <a:avLst/>
          </a:prstGeom>
          <a:noFill/>
          <a:ln>
            <a:noFill/>
          </a:ln>
        </p:spPr>
      </p:pic>
      <p:pic>
        <p:nvPicPr>
          <p:cNvPr id="7" name="Picture 6"/>
          <p:cNvPicPr>
            <a:picLocks noChangeAspect="1"/>
          </p:cNvPicPr>
          <p:nvPr/>
        </p:nvPicPr>
        <p:blipFill>
          <a:blip r:embed="rId3">
            <a:lum bright="-50000"/>
            <a:alphaModFix/>
          </a:blip>
          <a:srcRect/>
          <a:stretch>
            <a:fillRect/>
          </a:stretch>
        </p:blipFill>
        <p:spPr>
          <a:xfrm>
            <a:off x="7727590" y="4142560"/>
            <a:ext cx="2514240" cy="915840"/>
          </a:xfrm>
          <a:prstGeom prst="rect">
            <a:avLst/>
          </a:prstGeom>
          <a:noFill/>
          <a:ln>
            <a:noFill/>
          </a:ln>
        </p:spPr>
      </p:pic>
    </p:spTree>
    <p:extLst>
      <p:ext uri="{BB962C8B-B14F-4D97-AF65-F5344CB8AC3E}">
        <p14:creationId xmlns:p14="http://schemas.microsoft.com/office/powerpoint/2010/main" val="1111202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5F92CF-0693-4917-9E47-11E6CB6EFAA6}"/>
              </a:ext>
            </a:extLst>
          </p:cNvPr>
          <p:cNvSpPr>
            <a:spLocks noGrp="1"/>
          </p:cNvSpPr>
          <p:nvPr>
            <p:ph type="title"/>
          </p:nvPr>
        </p:nvSpPr>
        <p:spPr/>
        <p:txBody>
          <a:bodyPr/>
          <a:lstStyle/>
          <a:p>
            <a:r>
              <a:rPr lang="en-US" dirty="0" err="1" smtClean="0">
                <a:solidFill>
                  <a:schemeClr val="tx1"/>
                </a:solidFill>
              </a:rPr>
              <a:t>Talkgroup</a:t>
            </a:r>
            <a:r>
              <a:rPr lang="en-US" dirty="0" smtClean="0">
                <a:solidFill>
                  <a:schemeClr val="tx1"/>
                </a:solidFill>
              </a:rPr>
              <a:t> – Different Networks</a:t>
            </a:r>
            <a:endParaRPr lang="en-US" dirty="0">
              <a:solidFill>
                <a:schemeClr val="tx1"/>
              </a:solidFill>
            </a:endParaRPr>
          </a:p>
        </p:txBody>
      </p:sp>
      <p:sp>
        <p:nvSpPr>
          <p:cNvPr id="4" name="Slide Number Placeholder 3">
            <a:extLst>
              <a:ext uri="{FF2B5EF4-FFF2-40B4-BE49-F238E27FC236}">
                <a16:creationId xmlns="" xmlns:a16="http://schemas.microsoft.com/office/drawing/2014/main" id="{16A4EDA7-861A-4997-8ED2-E19823400C2E}"/>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
        <p:nvSpPr>
          <p:cNvPr id="6" name="Content Placeholder 5"/>
          <p:cNvSpPr>
            <a:spLocks noGrp="1"/>
          </p:cNvSpPr>
          <p:nvPr>
            <p:ph idx="1"/>
          </p:nvPr>
        </p:nvSpPr>
        <p:spPr>
          <a:xfrm>
            <a:off x="1924012" y="4045058"/>
            <a:ext cx="8428528" cy="1906292"/>
          </a:xfrm>
        </p:spPr>
        <p:txBody>
          <a:bodyPr>
            <a:normAutofit/>
          </a:bodyPr>
          <a:lstStyle/>
          <a:p>
            <a:pPr marL="0" lvl="0" indent="0">
              <a:buSzPct val="45000"/>
              <a:buNone/>
            </a:pPr>
            <a:r>
              <a:rPr lang="en-US" dirty="0" smtClean="0"/>
              <a:t>Tac310 tg310     </a:t>
            </a:r>
            <a:r>
              <a:rPr lang="en-US" dirty="0" smtClean="0">
                <a:sym typeface="Wingdings" panose="05000000000000000000" pitchFamily="2" charset="2"/>
              </a:rPr>
              <a:t>                         LINK                          Tac310 tg310</a:t>
            </a:r>
          </a:p>
          <a:p>
            <a:pPr marL="0" indent="0">
              <a:buSzPct val="45000"/>
              <a:buNone/>
            </a:pPr>
            <a:r>
              <a:rPr lang="en-US" dirty="0"/>
              <a:t>Tac310 </a:t>
            </a:r>
            <a:r>
              <a:rPr lang="en-US" dirty="0" smtClean="0"/>
              <a:t>tg311     </a:t>
            </a:r>
            <a:r>
              <a:rPr lang="en-US" dirty="0">
                <a:sym typeface="Wingdings" panose="05000000000000000000" pitchFamily="2" charset="2"/>
              </a:rPr>
              <a:t>                         LINK                          Tac310 </a:t>
            </a:r>
            <a:r>
              <a:rPr lang="en-US" dirty="0" smtClean="0">
                <a:sym typeface="Wingdings" panose="05000000000000000000" pitchFamily="2" charset="2"/>
              </a:rPr>
              <a:t>tg311</a:t>
            </a:r>
            <a:endParaRPr lang="en-US" dirty="0"/>
          </a:p>
          <a:p>
            <a:pPr marL="0" indent="0">
              <a:buSzPct val="45000"/>
              <a:buNone/>
            </a:pPr>
            <a:r>
              <a:rPr lang="en-US" dirty="0"/>
              <a:t>Tac310 </a:t>
            </a:r>
            <a:r>
              <a:rPr lang="en-US" dirty="0" smtClean="0"/>
              <a:t>tg312     </a:t>
            </a:r>
            <a:r>
              <a:rPr lang="en-US" dirty="0">
                <a:sym typeface="Wingdings" panose="05000000000000000000" pitchFamily="2" charset="2"/>
              </a:rPr>
              <a:t>                         LINK                          Tac310 </a:t>
            </a:r>
            <a:r>
              <a:rPr lang="en-US" dirty="0" smtClean="0">
                <a:sym typeface="Wingdings" panose="05000000000000000000" pitchFamily="2" charset="2"/>
              </a:rPr>
              <a:t>tg312</a:t>
            </a:r>
            <a:endParaRPr lang="en-US" dirty="0"/>
          </a:p>
          <a:p>
            <a:pPr marL="0" indent="0">
              <a:buSzPct val="45000"/>
              <a:buNone/>
            </a:pPr>
            <a:r>
              <a:rPr lang="en-US" dirty="0" smtClean="0"/>
              <a:t>DCI/Bridge tg3100    </a:t>
            </a:r>
            <a:r>
              <a:rPr lang="en-US" dirty="0">
                <a:sym typeface="Wingdings" panose="05000000000000000000" pitchFamily="2" charset="2"/>
              </a:rPr>
              <a:t>             </a:t>
            </a:r>
            <a:r>
              <a:rPr lang="en-US" dirty="0" smtClean="0">
                <a:sym typeface="Wingdings" panose="05000000000000000000" pitchFamily="2" charset="2"/>
              </a:rPr>
              <a:t>    </a:t>
            </a:r>
            <a:r>
              <a:rPr lang="en-US" dirty="0">
                <a:sym typeface="Wingdings" panose="05000000000000000000" pitchFamily="2" charset="2"/>
              </a:rPr>
              <a:t>LINK                          </a:t>
            </a:r>
            <a:r>
              <a:rPr lang="en-US" dirty="0" smtClean="0">
                <a:sym typeface="Wingdings" panose="05000000000000000000" pitchFamily="2" charset="2"/>
              </a:rPr>
              <a:t>DCI/Bridge tg3100</a:t>
            </a:r>
            <a:endParaRPr lang="en-US" dirty="0"/>
          </a:p>
          <a:p>
            <a:pPr marL="0" lvl="0" indent="0">
              <a:buSzPct val="45000"/>
              <a:buNone/>
            </a:pPr>
            <a:endParaRPr lang="en-US" dirty="0"/>
          </a:p>
        </p:txBody>
      </p:sp>
      <p:pic>
        <p:nvPicPr>
          <p:cNvPr id="5" name="Picture 4"/>
          <p:cNvPicPr>
            <a:picLocks noChangeAspect="1"/>
          </p:cNvPicPr>
          <p:nvPr/>
        </p:nvPicPr>
        <p:blipFill>
          <a:blip r:embed="rId2">
            <a:lum bright="-50000"/>
            <a:alphaModFix/>
          </a:blip>
          <a:srcRect/>
          <a:stretch>
            <a:fillRect/>
          </a:stretch>
        </p:blipFill>
        <p:spPr>
          <a:xfrm>
            <a:off x="1806059" y="2591805"/>
            <a:ext cx="3729600" cy="1182600"/>
          </a:xfrm>
          <a:prstGeom prst="rect">
            <a:avLst/>
          </a:prstGeom>
          <a:noFill/>
          <a:ln>
            <a:noFill/>
          </a:ln>
        </p:spPr>
      </p:pic>
      <p:pic>
        <p:nvPicPr>
          <p:cNvPr id="7" name="Picture 6"/>
          <p:cNvPicPr>
            <a:picLocks noChangeAspect="1"/>
          </p:cNvPicPr>
          <p:nvPr/>
        </p:nvPicPr>
        <p:blipFill>
          <a:blip r:embed="rId3">
            <a:lum bright="-50000"/>
            <a:alphaModFix/>
          </a:blip>
          <a:srcRect/>
          <a:stretch>
            <a:fillRect/>
          </a:stretch>
        </p:blipFill>
        <p:spPr>
          <a:xfrm>
            <a:off x="7504622" y="2725185"/>
            <a:ext cx="2514240" cy="915840"/>
          </a:xfrm>
          <a:prstGeom prst="rect">
            <a:avLst/>
          </a:prstGeom>
          <a:noFill/>
          <a:ln>
            <a:noFill/>
          </a:ln>
        </p:spPr>
      </p:pic>
    </p:spTree>
    <p:extLst>
      <p:ext uri="{BB962C8B-B14F-4D97-AF65-F5344CB8AC3E}">
        <p14:creationId xmlns:p14="http://schemas.microsoft.com/office/powerpoint/2010/main" val="2544755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DA5763-FAF5-49E2-96AF-F15DD75F9072}"/>
              </a:ext>
            </a:extLst>
          </p:cNvPr>
          <p:cNvSpPr>
            <a:spLocks noGrp="1"/>
          </p:cNvSpPr>
          <p:nvPr>
            <p:ph type="title"/>
          </p:nvPr>
        </p:nvSpPr>
        <p:spPr>
          <a:xfrm>
            <a:off x="622169" y="973668"/>
            <a:ext cx="10416619" cy="706964"/>
          </a:xfrm>
        </p:spPr>
        <p:txBody>
          <a:bodyPr/>
          <a:lstStyle/>
          <a:p>
            <a:r>
              <a:rPr lang="en-US" dirty="0" smtClean="0">
                <a:solidFill>
                  <a:schemeClr val="tx1"/>
                </a:solidFill>
              </a:rPr>
              <a:t>CODEPLUG – </a:t>
            </a:r>
            <a:r>
              <a:rPr lang="en-US" dirty="0" err="1" smtClean="0">
                <a:solidFill>
                  <a:schemeClr val="tx1"/>
                </a:solidFill>
              </a:rPr>
              <a:t>Talkgroups</a:t>
            </a:r>
            <a:r>
              <a:rPr lang="en-US" dirty="0" smtClean="0">
                <a:solidFill>
                  <a:schemeClr val="tx1"/>
                </a:solidFill>
              </a:rPr>
              <a:t> or Digital Contacts</a:t>
            </a:r>
            <a:endParaRPr lang="en-US" dirty="0">
              <a:solidFill>
                <a:schemeClr val="tx1"/>
              </a:solidFill>
            </a:endParaRPr>
          </a:p>
        </p:txBody>
      </p:sp>
      <p:sp>
        <p:nvSpPr>
          <p:cNvPr id="4" name="Slide Number Placeholder 3">
            <a:extLst>
              <a:ext uri="{FF2B5EF4-FFF2-40B4-BE49-F238E27FC236}">
                <a16:creationId xmlns="" xmlns:a16="http://schemas.microsoft.com/office/drawing/2014/main" id="{255EB2E0-E307-4B54-8986-ED111432C0F5}"/>
              </a:ext>
            </a:extLst>
          </p:cNvPr>
          <p:cNvSpPr>
            <a:spLocks noGrp="1"/>
          </p:cNvSpPr>
          <p:nvPr>
            <p:ph type="sldNum" sz="quarter" idx="12"/>
          </p:nvPr>
        </p:nvSpPr>
        <p:spPr/>
        <p:txBody>
          <a:bodyPr/>
          <a:lstStyle/>
          <a:p>
            <a:fld id="{D57F1E4F-1CFF-5643-939E-217C01CDF565}" type="slidenum">
              <a:rPr lang="en-US" smtClean="0"/>
              <a:pPr/>
              <a:t>25</a:t>
            </a:fld>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3857" y="2603500"/>
            <a:ext cx="4525099" cy="3416300"/>
          </a:xfrm>
        </p:spPr>
      </p:pic>
    </p:spTree>
    <p:extLst>
      <p:ext uri="{BB962C8B-B14F-4D97-AF65-F5344CB8AC3E}">
        <p14:creationId xmlns:p14="http://schemas.microsoft.com/office/powerpoint/2010/main" val="2700546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5F92CF-0693-4917-9E47-11E6CB6EFAA6}"/>
              </a:ext>
            </a:extLst>
          </p:cNvPr>
          <p:cNvSpPr>
            <a:spLocks noGrp="1"/>
          </p:cNvSpPr>
          <p:nvPr>
            <p:ph type="title"/>
          </p:nvPr>
        </p:nvSpPr>
        <p:spPr/>
        <p:txBody>
          <a:bodyPr/>
          <a:lstStyle/>
          <a:p>
            <a:r>
              <a:rPr lang="en-US" dirty="0" smtClean="0">
                <a:solidFill>
                  <a:schemeClr val="tx1"/>
                </a:solidFill>
              </a:rPr>
              <a:t>Channels</a:t>
            </a:r>
            <a:endParaRPr lang="en-US" dirty="0">
              <a:solidFill>
                <a:schemeClr val="tx1"/>
              </a:solidFill>
            </a:endParaRPr>
          </a:p>
        </p:txBody>
      </p:sp>
      <p:sp>
        <p:nvSpPr>
          <p:cNvPr id="4" name="Slide Number Placeholder 3">
            <a:extLst>
              <a:ext uri="{FF2B5EF4-FFF2-40B4-BE49-F238E27FC236}">
                <a16:creationId xmlns="" xmlns:a16="http://schemas.microsoft.com/office/drawing/2014/main" id="{16A4EDA7-861A-4997-8ED2-E19823400C2E}"/>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
        <p:nvSpPr>
          <p:cNvPr id="6" name="Content Placeholder 5"/>
          <p:cNvSpPr>
            <a:spLocks noGrp="1"/>
          </p:cNvSpPr>
          <p:nvPr>
            <p:ph idx="1"/>
          </p:nvPr>
        </p:nvSpPr>
        <p:spPr>
          <a:xfrm>
            <a:off x="1309607" y="2425485"/>
            <a:ext cx="8406719" cy="2812942"/>
          </a:xfrm>
        </p:spPr>
        <p:txBody>
          <a:bodyPr>
            <a:normAutofit/>
          </a:bodyPr>
          <a:lstStyle/>
          <a:p>
            <a:pPr>
              <a:buSzPct val="45000"/>
              <a:buFont typeface="StarSymbol"/>
              <a:buChar char="●"/>
            </a:pPr>
            <a:r>
              <a:rPr lang="en-US" dirty="0" smtClean="0"/>
              <a:t>Channels </a:t>
            </a:r>
            <a:r>
              <a:rPr lang="en-US" dirty="0"/>
              <a:t>are a way to define a frequency, timeslot, color code, and </a:t>
            </a:r>
            <a:r>
              <a:rPr lang="en-US" dirty="0" err="1" smtClean="0"/>
              <a:t>talkgroup</a:t>
            </a:r>
            <a:r>
              <a:rPr lang="en-US" dirty="0" smtClean="0"/>
              <a:t>/contacts</a:t>
            </a:r>
          </a:p>
          <a:p>
            <a:pPr>
              <a:buSzPct val="45000"/>
              <a:buFont typeface="StarSymbol"/>
              <a:buChar char="●"/>
            </a:pPr>
            <a:r>
              <a:rPr lang="en-US" dirty="0" smtClean="0"/>
              <a:t>A channel is needed for each </a:t>
            </a:r>
            <a:r>
              <a:rPr lang="en-US" dirty="0" err="1" smtClean="0"/>
              <a:t>talkgroup</a:t>
            </a:r>
            <a:r>
              <a:rPr lang="en-US" dirty="0" smtClean="0"/>
              <a:t>/contact</a:t>
            </a:r>
          </a:p>
          <a:p>
            <a:pPr>
              <a:buSzPct val="45000"/>
              <a:buFont typeface="StarSymbol"/>
              <a:buChar char="●"/>
            </a:pPr>
            <a:r>
              <a:rPr lang="en-US" dirty="0" smtClean="0"/>
              <a:t>If a repeater has 4 </a:t>
            </a:r>
            <a:r>
              <a:rPr lang="en-US" dirty="0" err="1" smtClean="0"/>
              <a:t>talkgroups</a:t>
            </a:r>
            <a:r>
              <a:rPr lang="en-US" dirty="0" smtClean="0"/>
              <a:t>/contact on each timeslot, it will be necessary to create a total of 8 channels for this repeater.</a:t>
            </a:r>
          </a:p>
          <a:p>
            <a:pPr>
              <a:buSzPct val="45000"/>
              <a:buFont typeface="StarSymbol"/>
              <a:buChar char="●"/>
            </a:pPr>
            <a:r>
              <a:rPr lang="en-US" dirty="0" smtClean="0"/>
              <a:t>Remember only 1 </a:t>
            </a:r>
            <a:r>
              <a:rPr lang="en-US" dirty="0" err="1" smtClean="0"/>
              <a:t>talkgroup</a:t>
            </a:r>
            <a:r>
              <a:rPr lang="en-US" dirty="0" smtClean="0"/>
              <a:t> per timeslot can be used at the same time.</a:t>
            </a:r>
          </a:p>
          <a:p>
            <a:pPr>
              <a:buSzPct val="45000"/>
              <a:buFont typeface="StarSymbol"/>
              <a:buChar char="●"/>
            </a:pPr>
            <a:endParaRPr lang="en-US" dirty="0"/>
          </a:p>
          <a:p>
            <a:pPr lvl="0">
              <a:buSzPct val="45000"/>
              <a:buFont typeface="StarSymbol"/>
              <a:buChar char="●"/>
            </a:pPr>
            <a:endParaRPr lang="en-US" dirty="0"/>
          </a:p>
          <a:p>
            <a:pPr marL="0" lvl="0" indent="0">
              <a:buNone/>
            </a:pPr>
            <a:endParaRPr lang="en-US" dirty="0"/>
          </a:p>
        </p:txBody>
      </p:sp>
    </p:spTree>
    <p:extLst>
      <p:ext uri="{BB962C8B-B14F-4D97-AF65-F5344CB8AC3E}">
        <p14:creationId xmlns:p14="http://schemas.microsoft.com/office/powerpoint/2010/main" val="719018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DA5763-FAF5-49E2-96AF-F15DD75F9072}"/>
              </a:ext>
            </a:extLst>
          </p:cNvPr>
          <p:cNvSpPr>
            <a:spLocks noGrp="1"/>
          </p:cNvSpPr>
          <p:nvPr>
            <p:ph type="title"/>
          </p:nvPr>
        </p:nvSpPr>
        <p:spPr/>
        <p:txBody>
          <a:bodyPr/>
          <a:lstStyle/>
          <a:p>
            <a:r>
              <a:rPr lang="en-US" dirty="0" smtClean="0">
                <a:solidFill>
                  <a:schemeClr val="tx1"/>
                </a:solidFill>
              </a:rPr>
              <a:t>CODEPLUG – Channels</a:t>
            </a:r>
            <a:endParaRPr lang="en-US" dirty="0">
              <a:solidFill>
                <a:schemeClr val="tx1"/>
              </a:solidFill>
            </a:endParaRPr>
          </a:p>
        </p:txBody>
      </p:sp>
      <p:sp>
        <p:nvSpPr>
          <p:cNvPr id="4" name="Slide Number Placeholder 3">
            <a:extLst>
              <a:ext uri="{FF2B5EF4-FFF2-40B4-BE49-F238E27FC236}">
                <a16:creationId xmlns="" xmlns:a16="http://schemas.microsoft.com/office/drawing/2014/main" id="{255EB2E0-E307-4B54-8986-ED111432C0F5}"/>
              </a:ext>
            </a:extLst>
          </p:cNvPr>
          <p:cNvSpPr>
            <a:spLocks noGrp="1"/>
          </p:cNvSpPr>
          <p:nvPr>
            <p:ph type="sldNum" sz="quarter" idx="12"/>
          </p:nvPr>
        </p:nvSpPr>
        <p:spPr/>
        <p:txBody>
          <a:bodyPr/>
          <a:lstStyle/>
          <a:p>
            <a:fld id="{D57F1E4F-1CFF-5643-939E-217C01CDF565}" type="slidenum">
              <a:rPr lang="en-US" smtClean="0"/>
              <a:pPr/>
              <a:t>27</a:t>
            </a:fld>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4826" y="2319251"/>
            <a:ext cx="6701014" cy="4538749"/>
          </a:xfrm>
        </p:spPr>
      </p:pic>
    </p:spTree>
    <p:extLst>
      <p:ext uri="{BB962C8B-B14F-4D97-AF65-F5344CB8AC3E}">
        <p14:creationId xmlns:p14="http://schemas.microsoft.com/office/powerpoint/2010/main" val="2111669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5F92CF-0693-4917-9E47-11E6CB6EFAA6}"/>
              </a:ext>
            </a:extLst>
          </p:cNvPr>
          <p:cNvSpPr>
            <a:spLocks noGrp="1"/>
          </p:cNvSpPr>
          <p:nvPr>
            <p:ph type="title"/>
          </p:nvPr>
        </p:nvSpPr>
        <p:spPr/>
        <p:txBody>
          <a:bodyPr/>
          <a:lstStyle/>
          <a:p>
            <a:r>
              <a:rPr lang="en-US" dirty="0" smtClean="0">
                <a:solidFill>
                  <a:schemeClr val="tx1"/>
                </a:solidFill>
              </a:rPr>
              <a:t>Zones</a:t>
            </a:r>
            <a:endParaRPr lang="en-US" dirty="0">
              <a:solidFill>
                <a:schemeClr val="tx1"/>
              </a:solidFill>
            </a:endParaRPr>
          </a:p>
        </p:txBody>
      </p:sp>
      <p:sp>
        <p:nvSpPr>
          <p:cNvPr id="4" name="Slide Number Placeholder 3">
            <a:extLst>
              <a:ext uri="{FF2B5EF4-FFF2-40B4-BE49-F238E27FC236}">
                <a16:creationId xmlns="" xmlns:a16="http://schemas.microsoft.com/office/drawing/2014/main" id="{16A4EDA7-861A-4997-8ED2-E19823400C2E}"/>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
        <p:nvSpPr>
          <p:cNvPr id="6" name="Content Placeholder 5"/>
          <p:cNvSpPr>
            <a:spLocks noGrp="1"/>
          </p:cNvSpPr>
          <p:nvPr>
            <p:ph idx="1"/>
          </p:nvPr>
        </p:nvSpPr>
        <p:spPr>
          <a:xfrm>
            <a:off x="1897432" y="3200185"/>
            <a:ext cx="7276454" cy="3371097"/>
          </a:xfrm>
        </p:spPr>
        <p:txBody>
          <a:bodyPr>
            <a:normAutofit/>
          </a:bodyPr>
          <a:lstStyle/>
          <a:p>
            <a:pPr>
              <a:buSzPct val="45000"/>
              <a:buFont typeface="StarSymbol"/>
              <a:buChar char="●"/>
            </a:pPr>
            <a:r>
              <a:rPr lang="en-US" dirty="0"/>
              <a:t>DMR radios support Zones, a Zone is just a grouping of individual channels.  Some radio models may limit the number of channels per Zone and the number of Zones allowed.</a:t>
            </a:r>
          </a:p>
          <a:p>
            <a:pPr>
              <a:buSzPct val="45000"/>
              <a:buFont typeface="StarSymbol"/>
              <a:buChar char="●"/>
            </a:pPr>
            <a:endParaRPr lang="en-US" dirty="0"/>
          </a:p>
          <a:p>
            <a:pPr lvl="0">
              <a:buSzPct val="45000"/>
              <a:buFont typeface="StarSymbol"/>
              <a:buChar char="●"/>
            </a:pPr>
            <a:endParaRPr lang="en-US" dirty="0"/>
          </a:p>
          <a:p>
            <a:pPr marL="0" lvl="0" indent="0">
              <a:buNone/>
            </a:pPr>
            <a:endParaRPr lang="en-US" dirty="0"/>
          </a:p>
        </p:txBody>
      </p:sp>
    </p:spTree>
    <p:extLst>
      <p:ext uri="{BB962C8B-B14F-4D97-AF65-F5344CB8AC3E}">
        <p14:creationId xmlns:p14="http://schemas.microsoft.com/office/powerpoint/2010/main" val="11844411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DA5763-FAF5-49E2-96AF-F15DD75F9072}"/>
              </a:ext>
            </a:extLst>
          </p:cNvPr>
          <p:cNvSpPr>
            <a:spLocks noGrp="1"/>
          </p:cNvSpPr>
          <p:nvPr>
            <p:ph type="title"/>
          </p:nvPr>
        </p:nvSpPr>
        <p:spPr/>
        <p:txBody>
          <a:bodyPr/>
          <a:lstStyle/>
          <a:p>
            <a:r>
              <a:rPr lang="en-US" dirty="0" smtClean="0">
                <a:solidFill>
                  <a:schemeClr val="tx1"/>
                </a:solidFill>
              </a:rPr>
              <a:t>CODEPLUG – Zones</a:t>
            </a:r>
            <a:endParaRPr lang="en-US" dirty="0">
              <a:solidFill>
                <a:schemeClr val="tx1"/>
              </a:solidFill>
            </a:endParaRPr>
          </a:p>
        </p:txBody>
      </p:sp>
      <p:sp>
        <p:nvSpPr>
          <p:cNvPr id="4" name="Slide Number Placeholder 3">
            <a:extLst>
              <a:ext uri="{FF2B5EF4-FFF2-40B4-BE49-F238E27FC236}">
                <a16:creationId xmlns="" xmlns:a16="http://schemas.microsoft.com/office/drawing/2014/main" id="{255EB2E0-E307-4B54-8986-ED111432C0F5}"/>
              </a:ext>
            </a:extLst>
          </p:cNvPr>
          <p:cNvSpPr>
            <a:spLocks noGrp="1"/>
          </p:cNvSpPr>
          <p:nvPr>
            <p:ph type="sldNum" sz="quarter" idx="12"/>
          </p:nvPr>
        </p:nvSpPr>
        <p:spPr/>
        <p:txBody>
          <a:bodyPr/>
          <a:lstStyle/>
          <a:p>
            <a:fld id="{D57F1E4F-1CFF-5643-939E-217C01CDF565}" type="slidenum">
              <a:rPr lang="en-US" smtClean="0"/>
              <a:pPr/>
              <a:t>29</a:t>
            </a:fld>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86342" y="2360815"/>
            <a:ext cx="5648039" cy="4497185"/>
          </a:xfrm>
        </p:spPr>
      </p:pic>
    </p:spTree>
    <p:extLst>
      <p:ext uri="{BB962C8B-B14F-4D97-AF65-F5344CB8AC3E}">
        <p14:creationId xmlns:p14="http://schemas.microsoft.com/office/powerpoint/2010/main" val="4091243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516779-84DE-49DB-BACA-A9C83B61CA20}"/>
              </a:ext>
            </a:extLst>
          </p:cNvPr>
          <p:cNvSpPr>
            <a:spLocks noGrp="1"/>
          </p:cNvSpPr>
          <p:nvPr>
            <p:ph type="title"/>
          </p:nvPr>
        </p:nvSpPr>
        <p:spPr/>
        <p:txBody>
          <a:bodyPr/>
          <a:lstStyle/>
          <a:p>
            <a:r>
              <a:rPr lang="en-US" dirty="0">
                <a:solidFill>
                  <a:schemeClr val="bg2">
                    <a:lumMod val="20000"/>
                    <a:lumOff val="80000"/>
                  </a:schemeClr>
                </a:solidFill>
              </a:rPr>
              <a:t>DMR “MARC” ID </a:t>
            </a:r>
          </a:p>
        </p:txBody>
      </p:sp>
      <p:sp>
        <p:nvSpPr>
          <p:cNvPr id="3" name="Content Placeholder 2">
            <a:extLst>
              <a:ext uri="{FF2B5EF4-FFF2-40B4-BE49-F238E27FC236}">
                <a16:creationId xmlns="" xmlns:a16="http://schemas.microsoft.com/office/drawing/2014/main" id="{FB6FCB57-00E4-463F-8CCB-83E9B7E67221}"/>
              </a:ext>
            </a:extLst>
          </p:cNvPr>
          <p:cNvSpPr>
            <a:spLocks noGrp="1"/>
          </p:cNvSpPr>
          <p:nvPr>
            <p:ph sz="half" idx="1"/>
          </p:nvPr>
        </p:nvSpPr>
        <p:spPr/>
        <p:txBody>
          <a:bodyPr>
            <a:normAutofit/>
          </a:bodyPr>
          <a:lstStyle/>
          <a:p>
            <a:r>
              <a:rPr lang="en-US" sz="2400" dirty="0"/>
              <a:t>Registration filed on Internet…</a:t>
            </a:r>
          </a:p>
          <a:p>
            <a:r>
              <a:rPr lang="en-US" sz="2400" dirty="0"/>
              <a:t>https://www.radioid.net/cgi-bin/trbo-database/ </a:t>
            </a:r>
          </a:p>
          <a:p>
            <a:r>
              <a:rPr lang="en-US" sz="2400" dirty="0"/>
              <a:t>Again, select </a:t>
            </a:r>
            <a:r>
              <a:rPr lang="en-US" sz="2400" dirty="0" smtClean="0"/>
              <a:t>USER</a:t>
            </a:r>
            <a:endParaRPr lang="en-US" sz="2400" b="1" u="sng" dirty="0">
              <a:solidFill>
                <a:schemeClr val="accent2">
                  <a:lumMod val="75000"/>
                </a:schemeClr>
              </a:solidFill>
            </a:endParaRPr>
          </a:p>
          <a:p>
            <a:pPr marL="0" indent="0">
              <a:buNone/>
            </a:pPr>
            <a:endParaRPr lang="en-US" sz="2400" dirty="0"/>
          </a:p>
        </p:txBody>
      </p:sp>
      <p:graphicFrame>
        <p:nvGraphicFramePr>
          <p:cNvPr id="6" name="Content Placeholder 5">
            <a:extLst>
              <a:ext uri="{FF2B5EF4-FFF2-40B4-BE49-F238E27FC236}">
                <a16:creationId xmlns="" xmlns:a16="http://schemas.microsoft.com/office/drawing/2014/main" id="{C3C3678D-2415-41FA-A4FC-E5A028BD0707}"/>
              </a:ext>
            </a:extLst>
          </p:cNvPr>
          <p:cNvGraphicFramePr>
            <a:graphicFrameLocks noGrp="1"/>
          </p:cNvGraphicFramePr>
          <p:nvPr>
            <p:ph sz="half" idx="2"/>
            <p:extLst>
              <p:ext uri="{D42A27DB-BD31-4B8C-83A1-F6EECF244321}">
                <p14:modId xmlns:p14="http://schemas.microsoft.com/office/powerpoint/2010/main" val="1996246058"/>
              </p:ext>
            </p:extLst>
          </p:nvPr>
        </p:nvGraphicFramePr>
        <p:xfrm>
          <a:off x="6208713" y="2603499"/>
          <a:ext cx="4824411" cy="3048000"/>
        </p:xfrm>
        <a:graphic>
          <a:graphicData uri="http://schemas.openxmlformats.org/drawingml/2006/table">
            <a:tbl>
              <a:tblPr firstRow="1" bandRow="1">
                <a:tableStyleId>{7DF18680-E054-41AD-8BC1-D1AEF772440D}</a:tableStyleId>
              </a:tblPr>
              <a:tblGrid>
                <a:gridCol w="1608137">
                  <a:extLst>
                    <a:ext uri="{9D8B030D-6E8A-4147-A177-3AD203B41FA5}">
                      <a16:colId xmlns="" xmlns:a16="http://schemas.microsoft.com/office/drawing/2014/main" val="3725738658"/>
                    </a:ext>
                  </a:extLst>
                </a:gridCol>
                <a:gridCol w="1608137">
                  <a:extLst>
                    <a:ext uri="{9D8B030D-6E8A-4147-A177-3AD203B41FA5}">
                      <a16:colId xmlns="" xmlns:a16="http://schemas.microsoft.com/office/drawing/2014/main" val="421610117"/>
                    </a:ext>
                  </a:extLst>
                </a:gridCol>
                <a:gridCol w="1608137">
                  <a:extLst>
                    <a:ext uri="{9D8B030D-6E8A-4147-A177-3AD203B41FA5}">
                      <a16:colId xmlns="" xmlns:a16="http://schemas.microsoft.com/office/drawing/2014/main" val="3735625985"/>
                    </a:ext>
                  </a:extLst>
                </a:gridCol>
              </a:tblGrid>
              <a:tr h="519529">
                <a:tc>
                  <a:txBody>
                    <a:bodyPr/>
                    <a:lstStyle/>
                    <a:p>
                      <a:r>
                        <a:rPr lang="en-US" sz="3200" dirty="0">
                          <a:solidFill>
                            <a:schemeClr val="bg2">
                              <a:lumMod val="75000"/>
                            </a:schemeClr>
                          </a:solidFill>
                        </a:rPr>
                        <a:t>NAME</a:t>
                      </a:r>
                    </a:p>
                  </a:txBody>
                  <a:tcPr/>
                </a:tc>
                <a:tc>
                  <a:txBody>
                    <a:bodyPr/>
                    <a:lstStyle/>
                    <a:p>
                      <a:r>
                        <a:rPr lang="en-US" sz="3200" dirty="0">
                          <a:solidFill>
                            <a:schemeClr val="bg2">
                              <a:lumMod val="75000"/>
                            </a:schemeClr>
                          </a:solidFill>
                        </a:rPr>
                        <a:t>CALL</a:t>
                      </a:r>
                    </a:p>
                  </a:txBody>
                  <a:tcPr/>
                </a:tc>
                <a:tc>
                  <a:txBody>
                    <a:bodyPr/>
                    <a:lstStyle/>
                    <a:p>
                      <a:r>
                        <a:rPr lang="en-US" sz="3200" dirty="0">
                          <a:solidFill>
                            <a:schemeClr val="bg2">
                              <a:lumMod val="75000"/>
                            </a:schemeClr>
                          </a:solidFill>
                        </a:rPr>
                        <a:t>DMR ID</a:t>
                      </a:r>
                    </a:p>
                  </a:txBody>
                  <a:tcPr/>
                </a:tc>
                <a:extLst>
                  <a:ext uri="{0D108BD9-81ED-4DB2-BD59-A6C34878D82A}">
                    <a16:rowId xmlns="" xmlns:a16="http://schemas.microsoft.com/office/drawing/2014/main" val="2092226857"/>
                  </a:ext>
                </a:extLst>
              </a:tr>
              <a:tr h="798097">
                <a:tc>
                  <a:txBody>
                    <a:bodyPr/>
                    <a:lstStyle/>
                    <a:p>
                      <a:r>
                        <a:rPr lang="en-US" sz="2400" dirty="0" smtClean="0"/>
                        <a:t>Walter</a:t>
                      </a:r>
                      <a:r>
                        <a:rPr lang="en-US" sz="2400" baseline="0" dirty="0" smtClean="0"/>
                        <a:t> Holmes</a:t>
                      </a:r>
                      <a:endParaRPr lang="en-US" sz="2400" dirty="0"/>
                    </a:p>
                  </a:txBody>
                  <a:tcPr/>
                </a:tc>
                <a:tc>
                  <a:txBody>
                    <a:bodyPr/>
                    <a:lstStyle/>
                    <a:p>
                      <a:r>
                        <a:rPr lang="en-US" sz="2400" dirty="0" smtClean="0"/>
                        <a:t>K5WH</a:t>
                      </a:r>
                      <a:endParaRPr lang="en-US" sz="2400" dirty="0"/>
                    </a:p>
                  </a:txBody>
                  <a:tcPr/>
                </a:tc>
                <a:tc>
                  <a:txBody>
                    <a:bodyPr/>
                    <a:lstStyle/>
                    <a:p>
                      <a:r>
                        <a:rPr lang="en-US" sz="2400" dirty="0" smtClean="0"/>
                        <a:t>1148034</a:t>
                      </a:r>
                      <a:endParaRPr lang="en-US" sz="2400" dirty="0"/>
                    </a:p>
                  </a:txBody>
                  <a:tcPr/>
                </a:tc>
                <a:extLst>
                  <a:ext uri="{0D108BD9-81ED-4DB2-BD59-A6C34878D82A}">
                    <a16:rowId xmlns="" xmlns:a16="http://schemas.microsoft.com/office/drawing/2014/main" val="3334104469"/>
                  </a:ext>
                </a:extLst>
              </a:tr>
              <a:tr h="798097">
                <a:tc>
                  <a:txBody>
                    <a:bodyPr/>
                    <a:lstStyle/>
                    <a:p>
                      <a:r>
                        <a:rPr lang="en-US" sz="2400" dirty="0"/>
                        <a:t>Marty</a:t>
                      </a:r>
                    </a:p>
                    <a:p>
                      <a:r>
                        <a:rPr lang="en-US" sz="2400" dirty="0"/>
                        <a:t>Fitzgerald</a:t>
                      </a:r>
                    </a:p>
                  </a:txBody>
                  <a:tcPr/>
                </a:tc>
                <a:tc>
                  <a:txBody>
                    <a:bodyPr/>
                    <a:lstStyle/>
                    <a:p>
                      <a:r>
                        <a:rPr lang="en-US" sz="2400" dirty="0"/>
                        <a:t>W5MF</a:t>
                      </a:r>
                    </a:p>
                  </a:txBody>
                  <a:tcPr/>
                </a:tc>
                <a:tc>
                  <a:txBody>
                    <a:bodyPr/>
                    <a:lstStyle/>
                    <a:p>
                      <a:r>
                        <a:rPr lang="en-US" sz="2400" dirty="0"/>
                        <a:t>1148439</a:t>
                      </a:r>
                    </a:p>
                  </a:txBody>
                  <a:tcPr/>
                </a:tc>
                <a:extLst>
                  <a:ext uri="{0D108BD9-81ED-4DB2-BD59-A6C34878D82A}">
                    <a16:rowId xmlns="" xmlns:a16="http://schemas.microsoft.com/office/drawing/2014/main" val="1974163036"/>
                  </a:ext>
                </a:extLst>
              </a:tr>
              <a:tr h="798097">
                <a:tc>
                  <a:txBody>
                    <a:bodyPr/>
                    <a:lstStyle/>
                    <a:p>
                      <a:r>
                        <a:rPr lang="en-US" sz="2400" dirty="0"/>
                        <a:t>Ron</a:t>
                      </a:r>
                    </a:p>
                    <a:p>
                      <a:r>
                        <a:rPr lang="en-US" sz="2400" dirty="0"/>
                        <a:t>Matusek</a:t>
                      </a:r>
                    </a:p>
                  </a:txBody>
                  <a:tcPr/>
                </a:tc>
                <a:tc>
                  <a:txBody>
                    <a:bodyPr/>
                    <a:lstStyle/>
                    <a:p>
                      <a:r>
                        <a:rPr lang="en-US" sz="2400" dirty="0"/>
                        <a:t>WA6TQH</a:t>
                      </a:r>
                    </a:p>
                  </a:txBody>
                  <a:tcPr/>
                </a:tc>
                <a:tc>
                  <a:txBody>
                    <a:bodyPr/>
                    <a:lstStyle/>
                    <a:p>
                      <a:r>
                        <a:rPr lang="en-US" sz="2400" dirty="0"/>
                        <a:t>3148924</a:t>
                      </a:r>
                    </a:p>
                  </a:txBody>
                  <a:tcPr/>
                </a:tc>
                <a:extLst>
                  <a:ext uri="{0D108BD9-81ED-4DB2-BD59-A6C34878D82A}">
                    <a16:rowId xmlns="" xmlns:a16="http://schemas.microsoft.com/office/drawing/2014/main" val="543153765"/>
                  </a:ext>
                </a:extLst>
              </a:tr>
            </a:tbl>
          </a:graphicData>
        </a:graphic>
      </p:graphicFrame>
      <p:sp>
        <p:nvSpPr>
          <p:cNvPr id="4" name="Slide Number Placeholder 3">
            <a:extLst>
              <a:ext uri="{FF2B5EF4-FFF2-40B4-BE49-F238E27FC236}">
                <a16:creationId xmlns="" xmlns:a16="http://schemas.microsoft.com/office/drawing/2014/main" id="{28BF3F5D-1951-49C4-B8B3-6112FE3FC023}"/>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2132911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DA5763-FAF5-49E2-96AF-F15DD75F9072}"/>
              </a:ext>
            </a:extLst>
          </p:cNvPr>
          <p:cNvSpPr>
            <a:spLocks noGrp="1"/>
          </p:cNvSpPr>
          <p:nvPr>
            <p:ph type="title"/>
          </p:nvPr>
        </p:nvSpPr>
        <p:spPr/>
        <p:txBody>
          <a:bodyPr/>
          <a:lstStyle/>
          <a:p>
            <a:r>
              <a:rPr lang="en-US" dirty="0" smtClean="0">
                <a:solidFill>
                  <a:schemeClr val="bg2">
                    <a:lumMod val="20000"/>
                    <a:lumOff val="80000"/>
                  </a:schemeClr>
                </a:solidFill>
              </a:rPr>
              <a:t>CODEPLUG</a:t>
            </a:r>
            <a:endParaRPr lang="en-US" dirty="0">
              <a:solidFill>
                <a:schemeClr val="bg2">
                  <a:lumMod val="20000"/>
                  <a:lumOff val="80000"/>
                </a:schemeClr>
              </a:solidFill>
            </a:endParaRPr>
          </a:p>
        </p:txBody>
      </p:sp>
      <p:sp>
        <p:nvSpPr>
          <p:cNvPr id="3" name="Content Placeholder 2">
            <a:extLst>
              <a:ext uri="{FF2B5EF4-FFF2-40B4-BE49-F238E27FC236}">
                <a16:creationId xmlns="" xmlns:a16="http://schemas.microsoft.com/office/drawing/2014/main" id="{EC0E3DB4-7F30-4F90-9382-2A78686D57EB}"/>
              </a:ext>
            </a:extLst>
          </p:cNvPr>
          <p:cNvSpPr>
            <a:spLocks noGrp="1"/>
          </p:cNvSpPr>
          <p:nvPr>
            <p:ph idx="1"/>
          </p:nvPr>
        </p:nvSpPr>
        <p:spPr>
          <a:xfrm>
            <a:off x="506438" y="2603500"/>
            <a:ext cx="11310424" cy="3416300"/>
          </a:xfrm>
        </p:spPr>
        <p:txBody>
          <a:bodyPr>
            <a:normAutofit fontScale="77500" lnSpcReduction="20000"/>
          </a:bodyPr>
          <a:lstStyle/>
          <a:p>
            <a:pPr lvl="0">
              <a:buSzPct val="45000"/>
              <a:buFont typeface="StarSymbol"/>
              <a:buChar char="●"/>
            </a:pPr>
            <a:r>
              <a:rPr lang="en-US" sz="2400" dirty="0"/>
              <a:t>A code plug is simply a radio's configuration file.</a:t>
            </a:r>
          </a:p>
          <a:p>
            <a:pPr lvl="0">
              <a:buSzPct val="45000"/>
              <a:buFont typeface="StarSymbol"/>
              <a:buChar char="●"/>
            </a:pPr>
            <a:r>
              <a:rPr lang="en-US" sz="2400" dirty="0"/>
              <a:t>Using a manufacturer's programming software, you can configure the channels and operating parameters of a radio; this file is then uploaded to the radio.</a:t>
            </a:r>
          </a:p>
          <a:p>
            <a:pPr lvl="0">
              <a:buSzPct val="45000"/>
              <a:buFont typeface="StarSymbol"/>
              <a:buChar char="●"/>
            </a:pPr>
            <a:r>
              <a:rPr lang="en-US" sz="2400" dirty="0"/>
              <a:t>Building a code plug can take many hours, especially if you want to program hundreds of channels.</a:t>
            </a:r>
          </a:p>
          <a:p>
            <a:pPr lvl="0">
              <a:buSzPct val="45000"/>
              <a:buFont typeface="StarSymbol"/>
              <a:buChar char="●"/>
            </a:pPr>
            <a:r>
              <a:rPr lang="en-US" sz="2400" dirty="0"/>
              <a:t>The code plug can also contain a Contact List of Radio Ids, call signs, and names to be displayed.</a:t>
            </a:r>
          </a:p>
          <a:p>
            <a:pPr lvl="0">
              <a:buSzPct val="45000"/>
              <a:buFont typeface="StarSymbol"/>
              <a:buChar char="●"/>
            </a:pPr>
            <a:r>
              <a:rPr lang="en-US" sz="2400" dirty="0"/>
              <a:t>You can find copies of configured code plugs on the internet for different models of radios. Check out the different Yahoo DMR groups.</a:t>
            </a:r>
          </a:p>
          <a:p>
            <a:pPr lvl="0">
              <a:buSzPct val="45000"/>
              <a:buFont typeface="StarSymbol"/>
              <a:buChar char="●"/>
            </a:pPr>
            <a:r>
              <a:rPr lang="en-US" sz="2400" dirty="0"/>
              <a:t>All DMR radios support a limited number of entries in the contact list</a:t>
            </a:r>
            <a:r>
              <a:rPr lang="en-US" sz="2400" dirty="0" smtClean="0"/>
              <a:t>.</a:t>
            </a:r>
          </a:p>
          <a:p>
            <a:pPr lvl="0">
              <a:buSzPct val="45000"/>
              <a:buFont typeface="StarSymbol"/>
              <a:buChar char="●"/>
            </a:pPr>
            <a:r>
              <a:rPr lang="en-US" sz="2400" dirty="0"/>
              <a:t>Starter </a:t>
            </a:r>
            <a:r>
              <a:rPr lang="en-US" sz="2400" dirty="0" err="1"/>
              <a:t>codeplug</a:t>
            </a:r>
            <a:r>
              <a:rPr lang="en-US" sz="2400" dirty="0"/>
              <a:t> : </a:t>
            </a:r>
            <a:r>
              <a:rPr lang="en-US" sz="2400" dirty="0">
                <a:hlinkClick r:id="rId2"/>
              </a:rPr>
              <a:t>https://dmrtexas.net/code-plugs</a:t>
            </a:r>
            <a:r>
              <a:rPr lang="en-US" sz="2400" dirty="0" smtClean="0">
                <a:hlinkClick r:id="rId2"/>
              </a:rPr>
              <a:t>/</a:t>
            </a:r>
            <a:r>
              <a:rPr lang="en-US" sz="2400" dirty="0" smtClean="0"/>
              <a:t> </a:t>
            </a:r>
            <a:endParaRPr lang="en-US" sz="2400" dirty="0"/>
          </a:p>
          <a:p>
            <a:pPr marL="0" indent="0">
              <a:buNone/>
            </a:pPr>
            <a:endParaRPr lang="en-US" sz="2200" dirty="0"/>
          </a:p>
        </p:txBody>
      </p:sp>
      <p:sp>
        <p:nvSpPr>
          <p:cNvPr id="4" name="Slide Number Placeholder 3">
            <a:extLst>
              <a:ext uri="{FF2B5EF4-FFF2-40B4-BE49-F238E27FC236}">
                <a16:creationId xmlns="" xmlns:a16="http://schemas.microsoft.com/office/drawing/2014/main" id="{255EB2E0-E307-4B54-8986-ED111432C0F5}"/>
              </a:ext>
            </a:extLst>
          </p:cNvPr>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32120012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DA5763-FAF5-49E2-96AF-F15DD75F9072}"/>
              </a:ext>
            </a:extLst>
          </p:cNvPr>
          <p:cNvSpPr>
            <a:spLocks noGrp="1"/>
          </p:cNvSpPr>
          <p:nvPr>
            <p:ph type="title"/>
          </p:nvPr>
        </p:nvSpPr>
        <p:spPr/>
        <p:txBody>
          <a:bodyPr/>
          <a:lstStyle/>
          <a:p>
            <a:r>
              <a:rPr lang="en-US" dirty="0" smtClean="0">
                <a:solidFill>
                  <a:schemeClr val="tx1"/>
                </a:solidFill>
              </a:rPr>
              <a:t>CODEPLUG CPS (Code Plug Software)</a:t>
            </a:r>
            <a:endParaRPr lang="en-US" dirty="0">
              <a:solidFill>
                <a:schemeClr val="tx1"/>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9303" y="2261062"/>
            <a:ext cx="7537063" cy="4596938"/>
          </a:xfrm>
        </p:spPr>
      </p:pic>
      <p:sp>
        <p:nvSpPr>
          <p:cNvPr id="4" name="Slide Number Placeholder 3">
            <a:extLst>
              <a:ext uri="{FF2B5EF4-FFF2-40B4-BE49-F238E27FC236}">
                <a16:creationId xmlns="" xmlns:a16="http://schemas.microsoft.com/office/drawing/2014/main" id="{255EB2E0-E307-4B54-8986-ED111432C0F5}"/>
              </a:ext>
            </a:extLst>
          </p:cNvPr>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24540050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DA5763-FAF5-49E2-96AF-F15DD75F9072}"/>
              </a:ext>
            </a:extLst>
          </p:cNvPr>
          <p:cNvSpPr>
            <a:spLocks noGrp="1"/>
          </p:cNvSpPr>
          <p:nvPr>
            <p:ph type="title"/>
          </p:nvPr>
        </p:nvSpPr>
        <p:spPr/>
        <p:txBody>
          <a:bodyPr/>
          <a:lstStyle/>
          <a:p>
            <a:r>
              <a:rPr lang="en-US" dirty="0" smtClean="0">
                <a:solidFill>
                  <a:schemeClr val="tx1"/>
                </a:solidFill>
              </a:rPr>
              <a:t>CODEPLUG – General Settings</a:t>
            </a:r>
            <a:endParaRPr lang="en-US" dirty="0">
              <a:solidFill>
                <a:schemeClr val="tx1"/>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44132" y="2310937"/>
            <a:ext cx="5094257" cy="4397433"/>
          </a:xfrm>
        </p:spPr>
      </p:pic>
      <p:sp>
        <p:nvSpPr>
          <p:cNvPr id="4" name="Slide Number Placeholder 3">
            <a:extLst>
              <a:ext uri="{FF2B5EF4-FFF2-40B4-BE49-F238E27FC236}">
                <a16:creationId xmlns="" xmlns:a16="http://schemas.microsoft.com/office/drawing/2014/main" id="{255EB2E0-E307-4B54-8986-ED111432C0F5}"/>
              </a:ext>
            </a:extLst>
          </p:cNvPr>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30001741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DA5763-FAF5-49E2-96AF-F15DD75F9072}"/>
              </a:ext>
            </a:extLst>
          </p:cNvPr>
          <p:cNvSpPr>
            <a:spLocks noGrp="1"/>
          </p:cNvSpPr>
          <p:nvPr>
            <p:ph type="title"/>
          </p:nvPr>
        </p:nvSpPr>
        <p:spPr>
          <a:xfrm>
            <a:off x="565689" y="973668"/>
            <a:ext cx="10151390" cy="706964"/>
          </a:xfrm>
        </p:spPr>
        <p:txBody>
          <a:bodyPr/>
          <a:lstStyle/>
          <a:p>
            <a:r>
              <a:rPr lang="en-US" dirty="0" smtClean="0">
                <a:solidFill>
                  <a:schemeClr val="tx1"/>
                </a:solidFill>
              </a:rPr>
              <a:t>CODEPLUG – </a:t>
            </a:r>
            <a:r>
              <a:rPr lang="en-US" dirty="0" err="1" smtClean="0">
                <a:solidFill>
                  <a:schemeClr val="tx1"/>
                </a:solidFill>
              </a:rPr>
              <a:t>Talkgroups</a:t>
            </a:r>
            <a:r>
              <a:rPr lang="en-US" dirty="0" smtClean="0">
                <a:solidFill>
                  <a:schemeClr val="tx1"/>
                </a:solidFill>
              </a:rPr>
              <a:t> or Digital Contacts</a:t>
            </a:r>
            <a:endParaRPr lang="en-US" dirty="0">
              <a:solidFill>
                <a:schemeClr val="tx1"/>
              </a:solidFill>
            </a:endParaRPr>
          </a:p>
        </p:txBody>
      </p:sp>
      <p:sp>
        <p:nvSpPr>
          <p:cNvPr id="4" name="Slide Number Placeholder 3">
            <a:extLst>
              <a:ext uri="{FF2B5EF4-FFF2-40B4-BE49-F238E27FC236}">
                <a16:creationId xmlns="" xmlns:a16="http://schemas.microsoft.com/office/drawing/2014/main" id="{255EB2E0-E307-4B54-8986-ED111432C0F5}"/>
              </a:ext>
            </a:extLst>
          </p:cNvPr>
          <p:cNvSpPr>
            <a:spLocks noGrp="1"/>
          </p:cNvSpPr>
          <p:nvPr>
            <p:ph type="sldNum" sz="quarter" idx="12"/>
          </p:nvPr>
        </p:nvSpPr>
        <p:spPr/>
        <p:txBody>
          <a:bodyPr/>
          <a:lstStyle/>
          <a:p>
            <a:fld id="{D57F1E4F-1CFF-5643-939E-217C01CDF565}" type="slidenum">
              <a:rPr lang="en-US" smtClean="0"/>
              <a:pPr/>
              <a:t>33</a:t>
            </a:fld>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3857" y="2603500"/>
            <a:ext cx="4525099" cy="3416300"/>
          </a:xfrm>
        </p:spPr>
      </p:pic>
    </p:spTree>
    <p:extLst>
      <p:ext uri="{BB962C8B-B14F-4D97-AF65-F5344CB8AC3E}">
        <p14:creationId xmlns:p14="http://schemas.microsoft.com/office/powerpoint/2010/main" val="36394018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DA5763-FAF5-49E2-96AF-F15DD75F9072}"/>
              </a:ext>
            </a:extLst>
          </p:cNvPr>
          <p:cNvSpPr>
            <a:spLocks noGrp="1"/>
          </p:cNvSpPr>
          <p:nvPr>
            <p:ph type="title"/>
          </p:nvPr>
        </p:nvSpPr>
        <p:spPr/>
        <p:txBody>
          <a:bodyPr/>
          <a:lstStyle/>
          <a:p>
            <a:r>
              <a:rPr lang="en-US" dirty="0" smtClean="0">
                <a:solidFill>
                  <a:schemeClr val="tx1"/>
                </a:solidFill>
              </a:rPr>
              <a:t>CODEPLUG – Channels</a:t>
            </a:r>
            <a:endParaRPr lang="en-US" dirty="0">
              <a:solidFill>
                <a:schemeClr val="tx1"/>
              </a:solidFill>
            </a:endParaRPr>
          </a:p>
        </p:txBody>
      </p:sp>
      <p:sp>
        <p:nvSpPr>
          <p:cNvPr id="4" name="Slide Number Placeholder 3">
            <a:extLst>
              <a:ext uri="{FF2B5EF4-FFF2-40B4-BE49-F238E27FC236}">
                <a16:creationId xmlns="" xmlns:a16="http://schemas.microsoft.com/office/drawing/2014/main" id="{255EB2E0-E307-4B54-8986-ED111432C0F5}"/>
              </a:ext>
            </a:extLst>
          </p:cNvPr>
          <p:cNvSpPr>
            <a:spLocks noGrp="1"/>
          </p:cNvSpPr>
          <p:nvPr>
            <p:ph type="sldNum" sz="quarter" idx="12"/>
          </p:nvPr>
        </p:nvSpPr>
        <p:spPr/>
        <p:txBody>
          <a:bodyPr/>
          <a:lstStyle/>
          <a:p>
            <a:fld id="{D57F1E4F-1CFF-5643-939E-217C01CDF565}" type="slidenum">
              <a:rPr lang="en-US" smtClean="0"/>
              <a:pPr/>
              <a:t>34</a:t>
            </a:fld>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4826" y="2319251"/>
            <a:ext cx="6701014" cy="4538749"/>
          </a:xfrm>
        </p:spPr>
      </p:pic>
    </p:spTree>
    <p:extLst>
      <p:ext uri="{BB962C8B-B14F-4D97-AF65-F5344CB8AC3E}">
        <p14:creationId xmlns:p14="http://schemas.microsoft.com/office/powerpoint/2010/main" val="6260689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5F92CF-0693-4917-9E47-11E6CB6EFAA6}"/>
              </a:ext>
            </a:extLst>
          </p:cNvPr>
          <p:cNvSpPr>
            <a:spLocks noGrp="1"/>
          </p:cNvSpPr>
          <p:nvPr>
            <p:ph type="title"/>
          </p:nvPr>
        </p:nvSpPr>
        <p:spPr>
          <a:xfrm>
            <a:off x="4180957" y="987345"/>
            <a:ext cx="3558449" cy="706964"/>
          </a:xfrm>
        </p:spPr>
        <p:txBody>
          <a:bodyPr/>
          <a:lstStyle/>
          <a:p>
            <a:r>
              <a:rPr lang="en-US" dirty="0" smtClean="0">
                <a:solidFill>
                  <a:schemeClr val="tx1"/>
                </a:solidFill>
              </a:rPr>
              <a:t>Channels</a:t>
            </a:r>
            <a:endParaRPr lang="en-US" dirty="0">
              <a:solidFill>
                <a:schemeClr val="tx1"/>
              </a:solidFill>
            </a:endParaRPr>
          </a:p>
        </p:txBody>
      </p:sp>
      <p:sp>
        <p:nvSpPr>
          <p:cNvPr id="4" name="Slide Number Placeholder 3">
            <a:extLst>
              <a:ext uri="{FF2B5EF4-FFF2-40B4-BE49-F238E27FC236}">
                <a16:creationId xmlns="" xmlns:a16="http://schemas.microsoft.com/office/drawing/2014/main" id="{16A4EDA7-861A-4997-8ED2-E19823400C2E}"/>
              </a:ext>
            </a:extLst>
          </p:cNvPr>
          <p:cNvSpPr>
            <a:spLocks noGrp="1"/>
          </p:cNvSpPr>
          <p:nvPr>
            <p:ph type="sldNum" sz="quarter" idx="12"/>
          </p:nvPr>
        </p:nvSpPr>
        <p:spPr/>
        <p:txBody>
          <a:bodyPr/>
          <a:lstStyle/>
          <a:p>
            <a:fld id="{D57F1E4F-1CFF-5643-939E-217C01CDF565}" type="slidenum">
              <a:rPr lang="en-US" smtClean="0"/>
              <a:pPr/>
              <a:t>35</a:t>
            </a:fld>
            <a:endParaRPr lang="en-US" dirty="0"/>
          </a:p>
        </p:txBody>
      </p:sp>
      <p:sp>
        <p:nvSpPr>
          <p:cNvPr id="6" name="Content Placeholder 5"/>
          <p:cNvSpPr>
            <a:spLocks noGrp="1"/>
          </p:cNvSpPr>
          <p:nvPr>
            <p:ph idx="1"/>
          </p:nvPr>
        </p:nvSpPr>
        <p:spPr>
          <a:xfrm>
            <a:off x="1897432" y="3200185"/>
            <a:ext cx="7276454" cy="3371097"/>
          </a:xfrm>
        </p:spPr>
        <p:txBody>
          <a:bodyPr>
            <a:normAutofit/>
          </a:bodyPr>
          <a:lstStyle/>
          <a:p>
            <a:pPr>
              <a:buSzPct val="45000"/>
              <a:buFont typeface="StarSymbol"/>
              <a:buChar char="●"/>
            </a:pPr>
            <a:endParaRPr lang="en-US" dirty="0"/>
          </a:p>
          <a:p>
            <a:pPr lvl="0">
              <a:buSzPct val="45000"/>
              <a:buFont typeface="StarSymbol"/>
              <a:buChar char="●"/>
            </a:pPr>
            <a:endParaRPr lang="en-US" dirty="0"/>
          </a:p>
          <a:p>
            <a:pPr marL="0" lv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2460" y="2431922"/>
            <a:ext cx="5010957" cy="4291500"/>
          </a:xfrm>
          <a:prstGeom prst="rect">
            <a:avLst/>
          </a:prstGeom>
        </p:spPr>
      </p:pic>
    </p:spTree>
    <p:extLst>
      <p:ext uri="{BB962C8B-B14F-4D97-AF65-F5344CB8AC3E}">
        <p14:creationId xmlns:p14="http://schemas.microsoft.com/office/powerpoint/2010/main" val="9914254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DA5763-FAF5-49E2-96AF-F15DD75F9072}"/>
              </a:ext>
            </a:extLst>
          </p:cNvPr>
          <p:cNvSpPr>
            <a:spLocks noGrp="1"/>
          </p:cNvSpPr>
          <p:nvPr>
            <p:ph type="title"/>
          </p:nvPr>
        </p:nvSpPr>
        <p:spPr/>
        <p:txBody>
          <a:bodyPr/>
          <a:lstStyle/>
          <a:p>
            <a:r>
              <a:rPr lang="en-US" dirty="0" smtClean="0">
                <a:solidFill>
                  <a:schemeClr val="tx1"/>
                </a:solidFill>
              </a:rPr>
              <a:t>CODEPLUG – Creating Channels</a:t>
            </a:r>
            <a:endParaRPr lang="en-US" dirty="0">
              <a:solidFill>
                <a:schemeClr val="tx1"/>
              </a:solidFill>
            </a:endParaRPr>
          </a:p>
        </p:txBody>
      </p:sp>
      <p:sp>
        <p:nvSpPr>
          <p:cNvPr id="4" name="Slide Number Placeholder 3">
            <a:extLst>
              <a:ext uri="{FF2B5EF4-FFF2-40B4-BE49-F238E27FC236}">
                <a16:creationId xmlns="" xmlns:a16="http://schemas.microsoft.com/office/drawing/2014/main" id="{255EB2E0-E307-4B54-8986-ED111432C0F5}"/>
              </a:ext>
            </a:extLst>
          </p:cNvPr>
          <p:cNvSpPr>
            <a:spLocks noGrp="1"/>
          </p:cNvSpPr>
          <p:nvPr>
            <p:ph type="sldNum" sz="quarter" idx="12"/>
          </p:nvPr>
        </p:nvSpPr>
        <p:spPr/>
        <p:txBody>
          <a:bodyPr/>
          <a:lstStyle/>
          <a:p>
            <a:fld id="{D57F1E4F-1CFF-5643-939E-217C01CDF565}" type="slidenum">
              <a:rPr lang="en-US" smtClean="0"/>
              <a:pPr/>
              <a:t>36</a:t>
            </a:fld>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2553" y="2310938"/>
            <a:ext cx="6713287" cy="4547062"/>
          </a:xfrm>
        </p:spPr>
      </p:pic>
    </p:spTree>
    <p:extLst>
      <p:ext uri="{BB962C8B-B14F-4D97-AF65-F5344CB8AC3E}">
        <p14:creationId xmlns:p14="http://schemas.microsoft.com/office/powerpoint/2010/main" val="5720057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E4D46D-BF40-4689-9596-B66DCBF4E071}"/>
              </a:ext>
            </a:extLst>
          </p:cNvPr>
          <p:cNvSpPr>
            <a:spLocks noGrp="1"/>
          </p:cNvSpPr>
          <p:nvPr>
            <p:ph type="title"/>
          </p:nvPr>
        </p:nvSpPr>
        <p:spPr/>
        <p:txBody>
          <a:bodyPr/>
          <a:lstStyle/>
          <a:p>
            <a:r>
              <a:rPr lang="en-US" dirty="0" smtClean="0">
                <a:solidFill>
                  <a:schemeClr val="bg2">
                    <a:lumMod val="20000"/>
                    <a:lumOff val="80000"/>
                  </a:schemeClr>
                </a:solidFill>
              </a:rPr>
              <a:t>“Color</a:t>
            </a:r>
            <a:r>
              <a:rPr lang="en-US" dirty="0">
                <a:solidFill>
                  <a:schemeClr val="bg2">
                    <a:lumMod val="20000"/>
                    <a:lumOff val="80000"/>
                  </a:schemeClr>
                </a:solidFill>
              </a:rPr>
              <a:t>” Codes</a:t>
            </a:r>
          </a:p>
        </p:txBody>
      </p:sp>
      <p:sp>
        <p:nvSpPr>
          <p:cNvPr id="3" name="Content Placeholder 2">
            <a:extLst>
              <a:ext uri="{FF2B5EF4-FFF2-40B4-BE49-F238E27FC236}">
                <a16:creationId xmlns="" xmlns:a16="http://schemas.microsoft.com/office/drawing/2014/main" id="{EA74A4D5-5285-4425-A005-9E88524FD6F1}"/>
              </a:ext>
            </a:extLst>
          </p:cNvPr>
          <p:cNvSpPr>
            <a:spLocks noGrp="1"/>
          </p:cNvSpPr>
          <p:nvPr>
            <p:ph idx="1"/>
          </p:nvPr>
        </p:nvSpPr>
        <p:spPr/>
        <p:txBody>
          <a:bodyPr>
            <a:normAutofit/>
          </a:bodyPr>
          <a:lstStyle/>
          <a:p>
            <a:r>
              <a:rPr lang="en-US" sz="2400" dirty="0"/>
              <a:t>Has nothing to do with color</a:t>
            </a:r>
          </a:p>
          <a:p>
            <a:pPr lvl="1"/>
            <a:r>
              <a:rPr lang="en-US" sz="2200" dirty="0"/>
              <a:t>Don’t blame me – I didn’t name it</a:t>
            </a:r>
          </a:p>
          <a:p>
            <a:r>
              <a:rPr lang="en-US" sz="2400" dirty="0"/>
              <a:t>Similar to CTCSS on FM</a:t>
            </a:r>
          </a:p>
          <a:p>
            <a:pPr lvl="1"/>
            <a:r>
              <a:rPr lang="en-US" sz="2200" dirty="0"/>
              <a:t>Purpose is to filter or ignore other users not using same color code</a:t>
            </a:r>
          </a:p>
        </p:txBody>
      </p:sp>
      <p:sp>
        <p:nvSpPr>
          <p:cNvPr id="4" name="Slide Number Placeholder 3">
            <a:extLst>
              <a:ext uri="{FF2B5EF4-FFF2-40B4-BE49-F238E27FC236}">
                <a16:creationId xmlns="" xmlns:a16="http://schemas.microsoft.com/office/drawing/2014/main" id="{34048342-EC56-4DA0-8EB7-FBF5122F796C}"/>
              </a:ext>
            </a:extLst>
          </p:cNvPr>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28359167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E4D46D-BF40-4689-9596-B66DCBF4E071}"/>
              </a:ext>
            </a:extLst>
          </p:cNvPr>
          <p:cNvSpPr>
            <a:spLocks noGrp="1"/>
          </p:cNvSpPr>
          <p:nvPr>
            <p:ph type="title"/>
          </p:nvPr>
        </p:nvSpPr>
        <p:spPr/>
        <p:txBody>
          <a:bodyPr/>
          <a:lstStyle/>
          <a:p>
            <a:r>
              <a:rPr lang="en-US" dirty="0" smtClean="0">
                <a:solidFill>
                  <a:schemeClr val="bg2">
                    <a:lumMod val="20000"/>
                    <a:lumOff val="80000"/>
                  </a:schemeClr>
                </a:solidFill>
              </a:rPr>
              <a:t>“Color</a:t>
            </a:r>
            <a:r>
              <a:rPr lang="en-US" dirty="0">
                <a:solidFill>
                  <a:schemeClr val="bg2">
                    <a:lumMod val="20000"/>
                    <a:lumOff val="80000"/>
                  </a:schemeClr>
                </a:solidFill>
              </a:rPr>
              <a:t>” Codes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910" y="2603500"/>
            <a:ext cx="5736993" cy="3416300"/>
          </a:xfrm>
        </p:spPr>
      </p:pic>
      <p:sp>
        <p:nvSpPr>
          <p:cNvPr id="4" name="Slide Number Placeholder 3">
            <a:extLst>
              <a:ext uri="{FF2B5EF4-FFF2-40B4-BE49-F238E27FC236}">
                <a16:creationId xmlns="" xmlns:a16="http://schemas.microsoft.com/office/drawing/2014/main" id="{34048342-EC56-4DA0-8EB7-FBF5122F796C}"/>
              </a:ext>
            </a:extLst>
          </p:cNvPr>
          <p:cNvSpPr>
            <a:spLocks noGrp="1"/>
          </p:cNvSpPr>
          <p:nvPr>
            <p:ph type="sldNum" sz="quarter" idx="12"/>
          </p:nvPr>
        </p:nvSpPr>
        <p:spPr/>
        <p:txBody>
          <a:bodyPr/>
          <a:lstStyle/>
          <a:p>
            <a:fld id="{D57F1E4F-1CFF-5643-939E-217C01CDF565}" type="slidenum">
              <a:rPr lang="en-US" smtClean="0"/>
              <a:pPr/>
              <a:t>38</a:t>
            </a:fld>
            <a:endParaRPr lang="en-US" dirty="0"/>
          </a:p>
        </p:txBody>
      </p:sp>
    </p:spTree>
    <p:extLst>
      <p:ext uri="{BB962C8B-B14F-4D97-AF65-F5344CB8AC3E}">
        <p14:creationId xmlns:p14="http://schemas.microsoft.com/office/powerpoint/2010/main" val="7352297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DA5763-FAF5-49E2-96AF-F15DD75F9072}"/>
              </a:ext>
            </a:extLst>
          </p:cNvPr>
          <p:cNvSpPr>
            <a:spLocks noGrp="1"/>
          </p:cNvSpPr>
          <p:nvPr>
            <p:ph type="title"/>
          </p:nvPr>
        </p:nvSpPr>
        <p:spPr/>
        <p:txBody>
          <a:bodyPr/>
          <a:lstStyle/>
          <a:p>
            <a:r>
              <a:rPr lang="en-US" dirty="0" smtClean="0">
                <a:solidFill>
                  <a:schemeClr val="tx1"/>
                </a:solidFill>
              </a:rPr>
              <a:t>CODEPLUG – Zones</a:t>
            </a:r>
            <a:endParaRPr lang="en-US" dirty="0">
              <a:solidFill>
                <a:schemeClr val="tx1"/>
              </a:solidFill>
            </a:endParaRPr>
          </a:p>
        </p:txBody>
      </p:sp>
      <p:sp>
        <p:nvSpPr>
          <p:cNvPr id="4" name="Slide Number Placeholder 3">
            <a:extLst>
              <a:ext uri="{FF2B5EF4-FFF2-40B4-BE49-F238E27FC236}">
                <a16:creationId xmlns="" xmlns:a16="http://schemas.microsoft.com/office/drawing/2014/main" id="{255EB2E0-E307-4B54-8986-ED111432C0F5}"/>
              </a:ext>
            </a:extLst>
          </p:cNvPr>
          <p:cNvSpPr>
            <a:spLocks noGrp="1"/>
          </p:cNvSpPr>
          <p:nvPr>
            <p:ph type="sldNum" sz="quarter" idx="12"/>
          </p:nvPr>
        </p:nvSpPr>
        <p:spPr/>
        <p:txBody>
          <a:bodyPr/>
          <a:lstStyle/>
          <a:p>
            <a:fld id="{D57F1E4F-1CFF-5643-939E-217C01CDF565}" type="slidenum">
              <a:rPr lang="en-US" smtClean="0"/>
              <a:pPr/>
              <a:t>39</a:t>
            </a:fld>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86342" y="2360815"/>
            <a:ext cx="5648039" cy="4497185"/>
          </a:xfrm>
        </p:spPr>
      </p:pic>
    </p:spTree>
    <p:extLst>
      <p:ext uri="{BB962C8B-B14F-4D97-AF65-F5344CB8AC3E}">
        <p14:creationId xmlns:p14="http://schemas.microsoft.com/office/powerpoint/2010/main" val="1778647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5F92CF-0693-4917-9E47-11E6CB6EFAA6}"/>
              </a:ext>
            </a:extLst>
          </p:cNvPr>
          <p:cNvSpPr>
            <a:spLocks noGrp="1"/>
          </p:cNvSpPr>
          <p:nvPr>
            <p:ph type="title"/>
          </p:nvPr>
        </p:nvSpPr>
        <p:spPr/>
        <p:txBody>
          <a:bodyPr/>
          <a:lstStyle/>
          <a:p>
            <a:r>
              <a:rPr lang="en-US" dirty="0">
                <a:solidFill>
                  <a:schemeClr val="tx1"/>
                </a:solidFill>
              </a:rPr>
              <a:t>Digital vs. Analog</a:t>
            </a:r>
          </a:p>
        </p:txBody>
      </p:sp>
      <p:sp>
        <p:nvSpPr>
          <p:cNvPr id="3" name="Content Placeholder 2">
            <a:extLst>
              <a:ext uri="{FF2B5EF4-FFF2-40B4-BE49-F238E27FC236}">
                <a16:creationId xmlns="" xmlns:a16="http://schemas.microsoft.com/office/drawing/2014/main" id="{E86643A3-1151-4FD9-AA77-744CE249DD16}"/>
              </a:ext>
            </a:extLst>
          </p:cNvPr>
          <p:cNvSpPr>
            <a:spLocks noGrp="1"/>
          </p:cNvSpPr>
          <p:nvPr>
            <p:ph idx="1"/>
          </p:nvPr>
        </p:nvSpPr>
        <p:spPr/>
        <p:txBody>
          <a:bodyPr>
            <a:normAutofit fontScale="55000" lnSpcReduction="20000"/>
          </a:bodyPr>
          <a:lstStyle/>
          <a:p>
            <a:pPr lvl="0">
              <a:buSzPct val="45000"/>
              <a:buFont typeface="StarSymbol"/>
              <a:buChar char="●"/>
            </a:pPr>
            <a:r>
              <a:rPr lang="en-US" sz="3600" dirty="0"/>
              <a:t>If you are used to operating on analog FM repeaters, you will have noticed that the audio quality degrades as a station's signal into the repeater (uplink) gets weaker; you start hearing an increase in noise bursts intermixed with the audio until the signal gets too weak that the station can no longer access the repeater or you cannot understand the audio because of noise.</a:t>
            </a:r>
          </a:p>
          <a:p>
            <a:pPr lvl="0">
              <a:buSzPct val="45000"/>
              <a:buFont typeface="StarSymbol"/>
              <a:buChar char="●"/>
            </a:pPr>
            <a:r>
              <a:rPr lang="en-US" sz="3600" dirty="0"/>
              <a:t>As you move further from the repeater you will start hearing the same noise bursts into your receiver as you the repeater's signal gets weaker (downlink) until you can no longer hear the repeater.  A combination of a station's weak signal into a repeater and a repeater's weak signal to the listener can make the usability degrade faster.</a:t>
            </a:r>
          </a:p>
          <a:p>
            <a:pPr marL="0" indent="0">
              <a:buNone/>
            </a:pPr>
            <a:endParaRPr lang="en-US" sz="3600" dirty="0"/>
          </a:p>
        </p:txBody>
      </p:sp>
      <p:sp>
        <p:nvSpPr>
          <p:cNvPr id="4" name="Slide Number Placeholder 3">
            <a:extLst>
              <a:ext uri="{FF2B5EF4-FFF2-40B4-BE49-F238E27FC236}">
                <a16:creationId xmlns="" xmlns:a16="http://schemas.microsoft.com/office/drawing/2014/main" id="{16A4EDA7-861A-4997-8ED2-E19823400C2E}"/>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28249054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DA5763-FAF5-49E2-96AF-F15DD75F9072}"/>
              </a:ext>
            </a:extLst>
          </p:cNvPr>
          <p:cNvSpPr>
            <a:spLocks noGrp="1"/>
          </p:cNvSpPr>
          <p:nvPr>
            <p:ph type="title"/>
          </p:nvPr>
        </p:nvSpPr>
        <p:spPr/>
        <p:txBody>
          <a:bodyPr/>
          <a:lstStyle/>
          <a:p>
            <a:r>
              <a:rPr lang="en-US" dirty="0" smtClean="0">
                <a:solidFill>
                  <a:schemeClr val="tx1"/>
                </a:solidFill>
              </a:rPr>
              <a:t>CODEPLUG – Receive Groups</a:t>
            </a:r>
            <a:endParaRPr lang="en-US" dirty="0">
              <a:solidFill>
                <a:schemeClr val="tx1"/>
              </a:solidFill>
            </a:endParaRPr>
          </a:p>
        </p:txBody>
      </p:sp>
      <p:sp>
        <p:nvSpPr>
          <p:cNvPr id="4" name="Slide Number Placeholder 3">
            <a:extLst>
              <a:ext uri="{FF2B5EF4-FFF2-40B4-BE49-F238E27FC236}">
                <a16:creationId xmlns="" xmlns:a16="http://schemas.microsoft.com/office/drawing/2014/main" id="{255EB2E0-E307-4B54-8986-ED111432C0F5}"/>
              </a:ext>
            </a:extLst>
          </p:cNvPr>
          <p:cNvSpPr>
            <a:spLocks noGrp="1"/>
          </p:cNvSpPr>
          <p:nvPr>
            <p:ph type="sldNum" sz="quarter" idx="12"/>
          </p:nvPr>
        </p:nvSpPr>
        <p:spPr/>
        <p:txBody>
          <a:bodyPr/>
          <a:lstStyle/>
          <a:p>
            <a:fld id="{D57F1E4F-1CFF-5643-939E-217C01CDF565}" type="slidenum">
              <a:rPr lang="en-US" smtClean="0"/>
              <a:pPr/>
              <a:t>40</a:t>
            </a:fld>
            <a:endParaRPr lang="en-US" dirty="0"/>
          </a:p>
        </p:txBody>
      </p:sp>
      <p:sp>
        <p:nvSpPr>
          <p:cNvPr id="3" name="Content Placeholder 2"/>
          <p:cNvSpPr>
            <a:spLocks noGrp="1"/>
          </p:cNvSpPr>
          <p:nvPr>
            <p:ph idx="1"/>
          </p:nvPr>
        </p:nvSpPr>
        <p:spPr/>
        <p:txBody>
          <a:bodyPr/>
          <a:lstStyle/>
          <a:p>
            <a:pPr lvl="0">
              <a:buSzPct val="45000"/>
              <a:buFont typeface="StarSymbol"/>
              <a:buChar char="●"/>
            </a:pPr>
            <a:r>
              <a:rPr lang="en-US" dirty="0"/>
              <a:t>All DMR radios allow you to configure RX Groups.</a:t>
            </a:r>
          </a:p>
          <a:p>
            <a:pPr lvl="0">
              <a:buSzPct val="45000"/>
              <a:buFont typeface="StarSymbol"/>
              <a:buChar char="●"/>
            </a:pPr>
            <a:r>
              <a:rPr lang="en-US" dirty="0"/>
              <a:t>You can monitor all </a:t>
            </a:r>
            <a:r>
              <a:rPr lang="en-US" dirty="0" err="1"/>
              <a:t>talkgroups</a:t>
            </a:r>
            <a:r>
              <a:rPr lang="en-US" dirty="0"/>
              <a:t> on a single timeslot by adding each Group Contact to an RX </a:t>
            </a:r>
            <a:r>
              <a:rPr lang="en-US" dirty="0" smtClean="0"/>
              <a:t>Group</a:t>
            </a:r>
          </a:p>
          <a:p>
            <a:pPr lvl="0">
              <a:buSzPct val="45000"/>
              <a:buFont typeface="StarSymbol"/>
              <a:buChar char="●"/>
            </a:pPr>
            <a:r>
              <a:rPr lang="en-US" dirty="0" smtClean="0"/>
              <a:t>Can be used with a dongle like an RF Shark Open Spot to hear messages</a:t>
            </a:r>
          </a:p>
          <a:p>
            <a:pPr lvl="0">
              <a:buSzPct val="45000"/>
              <a:buFont typeface="StarSymbol"/>
              <a:buChar char="●"/>
            </a:pPr>
            <a:r>
              <a:rPr lang="en-US" dirty="0" smtClean="0"/>
              <a:t>Can be confusing. You may rather use scanning in </a:t>
            </a:r>
            <a:r>
              <a:rPr lang="en-US" smtClean="0"/>
              <a:t>some cases.</a:t>
            </a:r>
            <a:endParaRPr lang="en-US" dirty="0"/>
          </a:p>
        </p:txBody>
      </p:sp>
    </p:spTree>
    <p:extLst>
      <p:ext uri="{BB962C8B-B14F-4D97-AF65-F5344CB8AC3E}">
        <p14:creationId xmlns:p14="http://schemas.microsoft.com/office/powerpoint/2010/main" val="11295219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DA5763-FAF5-49E2-96AF-F15DD75F9072}"/>
              </a:ext>
            </a:extLst>
          </p:cNvPr>
          <p:cNvSpPr>
            <a:spLocks noGrp="1"/>
          </p:cNvSpPr>
          <p:nvPr>
            <p:ph type="title"/>
          </p:nvPr>
        </p:nvSpPr>
        <p:spPr/>
        <p:txBody>
          <a:bodyPr/>
          <a:lstStyle/>
          <a:p>
            <a:r>
              <a:rPr lang="en-US" dirty="0" smtClean="0">
                <a:solidFill>
                  <a:schemeClr val="tx1"/>
                </a:solidFill>
              </a:rPr>
              <a:t>CODEPLUG – Receive Groups</a:t>
            </a:r>
            <a:endParaRPr lang="en-US" dirty="0">
              <a:solidFill>
                <a:schemeClr val="tx1"/>
              </a:solidFill>
            </a:endParaRPr>
          </a:p>
        </p:txBody>
      </p:sp>
      <p:sp>
        <p:nvSpPr>
          <p:cNvPr id="4" name="Slide Number Placeholder 3">
            <a:extLst>
              <a:ext uri="{FF2B5EF4-FFF2-40B4-BE49-F238E27FC236}">
                <a16:creationId xmlns="" xmlns:a16="http://schemas.microsoft.com/office/drawing/2014/main" id="{255EB2E0-E307-4B54-8986-ED111432C0F5}"/>
              </a:ext>
            </a:extLst>
          </p:cNvPr>
          <p:cNvSpPr>
            <a:spLocks noGrp="1"/>
          </p:cNvSpPr>
          <p:nvPr>
            <p:ph type="sldNum" sz="quarter" idx="12"/>
          </p:nvPr>
        </p:nvSpPr>
        <p:spPr/>
        <p:txBody>
          <a:bodyPr/>
          <a:lstStyle/>
          <a:p>
            <a:fld id="{D57F1E4F-1CFF-5643-939E-217C01CDF565}" type="slidenum">
              <a:rPr lang="en-US" smtClean="0"/>
              <a:pPr/>
              <a:t>41</a:t>
            </a:fld>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9946" y="2603499"/>
            <a:ext cx="7173798" cy="4206493"/>
          </a:xfrm>
        </p:spPr>
      </p:pic>
    </p:spTree>
    <p:extLst>
      <p:ext uri="{BB962C8B-B14F-4D97-AF65-F5344CB8AC3E}">
        <p14:creationId xmlns:p14="http://schemas.microsoft.com/office/powerpoint/2010/main" val="35030729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DA5763-FAF5-49E2-96AF-F15DD75F9072}"/>
              </a:ext>
            </a:extLst>
          </p:cNvPr>
          <p:cNvSpPr>
            <a:spLocks noGrp="1"/>
          </p:cNvSpPr>
          <p:nvPr>
            <p:ph type="title"/>
          </p:nvPr>
        </p:nvSpPr>
        <p:spPr/>
        <p:txBody>
          <a:bodyPr/>
          <a:lstStyle/>
          <a:p>
            <a:r>
              <a:rPr lang="en-US" dirty="0" smtClean="0">
                <a:solidFill>
                  <a:schemeClr val="tx1"/>
                </a:solidFill>
              </a:rPr>
              <a:t>CODEPLUG – Receive Groups</a:t>
            </a:r>
            <a:endParaRPr lang="en-US" dirty="0">
              <a:solidFill>
                <a:schemeClr val="tx1"/>
              </a:solidFill>
            </a:endParaRPr>
          </a:p>
        </p:txBody>
      </p:sp>
      <p:sp>
        <p:nvSpPr>
          <p:cNvPr id="4" name="Slide Number Placeholder 3">
            <a:extLst>
              <a:ext uri="{FF2B5EF4-FFF2-40B4-BE49-F238E27FC236}">
                <a16:creationId xmlns="" xmlns:a16="http://schemas.microsoft.com/office/drawing/2014/main" id="{255EB2E0-E307-4B54-8986-ED111432C0F5}"/>
              </a:ext>
            </a:extLst>
          </p:cNvPr>
          <p:cNvSpPr>
            <a:spLocks noGrp="1"/>
          </p:cNvSpPr>
          <p:nvPr>
            <p:ph type="sldNum" sz="quarter" idx="12"/>
          </p:nvPr>
        </p:nvSpPr>
        <p:spPr/>
        <p:txBody>
          <a:bodyPr/>
          <a:lstStyle/>
          <a:p>
            <a:fld id="{D57F1E4F-1CFF-5643-939E-217C01CDF565}" type="slidenum">
              <a:rPr lang="en-US" smtClean="0"/>
              <a:pPr/>
              <a:t>42</a:t>
            </a:fld>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6693" y="2330122"/>
            <a:ext cx="5728004" cy="4527878"/>
          </a:xfrm>
        </p:spPr>
      </p:pic>
    </p:spTree>
    <p:extLst>
      <p:ext uri="{BB962C8B-B14F-4D97-AF65-F5344CB8AC3E}">
        <p14:creationId xmlns:p14="http://schemas.microsoft.com/office/powerpoint/2010/main" val="787512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DA5763-FAF5-49E2-96AF-F15DD75F9072}"/>
              </a:ext>
            </a:extLst>
          </p:cNvPr>
          <p:cNvSpPr>
            <a:spLocks noGrp="1"/>
          </p:cNvSpPr>
          <p:nvPr>
            <p:ph type="title"/>
          </p:nvPr>
        </p:nvSpPr>
        <p:spPr/>
        <p:txBody>
          <a:bodyPr/>
          <a:lstStyle/>
          <a:p>
            <a:r>
              <a:rPr lang="en-US" dirty="0" smtClean="0">
                <a:solidFill>
                  <a:schemeClr val="tx1"/>
                </a:solidFill>
              </a:rPr>
              <a:t>CODEPLUG – Scanning</a:t>
            </a:r>
            <a:endParaRPr lang="en-US" dirty="0">
              <a:solidFill>
                <a:schemeClr val="tx1"/>
              </a:solidFill>
            </a:endParaRPr>
          </a:p>
        </p:txBody>
      </p:sp>
      <p:sp>
        <p:nvSpPr>
          <p:cNvPr id="4" name="Slide Number Placeholder 3">
            <a:extLst>
              <a:ext uri="{FF2B5EF4-FFF2-40B4-BE49-F238E27FC236}">
                <a16:creationId xmlns="" xmlns:a16="http://schemas.microsoft.com/office/drawing/2014/main" id="{255EB2E0-E307-4B54-8986-ED111432C0F5}"/>
              </a:ext>
            </a:extLst>
          </p:cNvPr>
          <p:cNvSpPr>
            <a:spLocks noGrp="1"/>
          </p:cNvSpPr>
          <p:nvPr>
            <p:ph type="sldNum" sz="quarter" idx="12"/>
          </p:nvPr>
        </p:nvSpPr>
        <p:spPr/>
        <p:txBody>
          <a:bodyPr/>
          <a:lstStyle/>
          <a:p>
            <a:fld id="{D57F1E4F-1CFF-5643-939E-217C01CDF565}" type="slidenum">
              <a:rPr lang="en-US" smtClean="0"/>
              <a:pPr/>
              <a:t>43</a:t>
            </a:fld>
            <a:endParaRPr lang="en-US" dirty="0"/>
          </a:p>
        </p:txBody>
      </p:sp>
      <p:sp>
        <p:nvSpPr>
          <p:cNvPr id="3" name="Content Placeholder 2"/>
          <p:cNvSpPr>
            <a:spLocks noGrp="1"/>
          </p:cNvSpPr>
          <p:nvPr>
            <p:ph idx="1"/>
          </p:nvPr>
        </p:nvSpPr>
        <p:spPr>
          <a:xfrm>
            <a:off x="1220943" y="3131401"/>
            <a:ext cx="8761412" cy="1355758"/>
          </a:xfrm>
        </p:spPr>
        <p:txBody>
          <a:bodyPr/>
          <a:lstStyle/>
          <a:p>
            <a:pPr lvl="0">
              <a:buSzPct val="45000"/>
              <a:buFont typeface="StarSymbol"/>
              <a:buChar char="●"/>
            </a:pPr>
            <a:r>
              <a:rPr lang="en-US" dirty="0"/>
              <a:t>All DMR radios allow you to configure </a:t>
            </a:r>
            <a:r>
              <a:rPr lang="en-US" dirty="0" smtClean="0"/>
              <a:t>Scan List.</a:t>
            </a:r>
            <a:endParaRPr lang="en-US" dirty="0"/>
          </a:p>
          <a:p>
            <a:pPr lvl="0">
              <a:buSzPct val="45000"/>
              <a:buFont typeface="StarSymbol"/>
              <a:buChar char="●"/>
            </a:pPr>
            <a:r>
              <a:rPr lang="en-US" dirty="0" smtClean="0"/>
              <a:t>Used on repeaters to scan Talk groups/Digital Contacts</a:t>
            </a:r>
          </a:p>
          <a:p>
            <a:pPr lvl="0">
              <a:buSzPct val="45000"/>
              <a:buFont typeface="StarSymbol"/>
              <a:buChar char="●"/>
            </a:pPr>
            <a:r>
              <a:rPr lang="en-US" dirty="0" smtClean="0"/>
              <a:t>Cannot be used to scan on dongles like </a:t>
            </a:r>
            <a:r>
              <a:rPr lang="en-US" dirty="0" err="1" smtClean="0"/>
              <a:t>DVMega</a:t>
            </a:r>
            <a:r>
              <a:rPr lang="en-US" dirty="0" smtClean="0"/>
              <a:t> and </a:t>
            </a:r>
            <a:r>
              <a:rPr lang="en-US" dirty="0" err="1" smtClean="0"/>
              <a:t>Openspot</a:t>
            </a:r>
            <a:endParaRPr lang="en-US" dirty="0"/>
          </a:p>
        </p:txBody>
      </p:sp>
    </p:spTree>
    <p:extLst>
      <p:ext uri="{BB962C8B-B14F-4D97-AF65-F5344CB8AC3E}">
        <p14:creationId xmlns:p14="http://schemas.microsoft.com/office/powerpoint/2010/main" val="25518912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DA5763-FAF5-49E2-96AF-F15DD75F9072}"/>
              </a:ext>
            </a:extLst>
          </p:cNvPr>
          <p:cNvSpPr>
            <a:spLocks noGrp="1"/>
          </p:cNvSpPr>
          <p:nvPr>
            <p:ph type="title"/>
          </p:nvPr>
        </p:nvSpPr>
        <p:spPr/>
        <p:txBody>
          <a:bodyPr/>
          <a:lstStyle/>
          <a:p>
            <a:r>
              <a:rPr lang="en-US" dirty="0" smtClean="0">
                <a:solidFill>
                  <a:schemeClr val="tx1"/>
                </a:solidFill>
              </a:rPr>
              <a:t>CODEPLUG – Scanning</a:t>
            </a:r>
            <a:endParaRPr lang="en-US" dirty="0">
              <a:solidFill>
                <a:schemeClr val="tx1"/>
              </a:solidFill>
            </a:endParaRPr>
          </a:p>
        </p:txBody>
      </p:sp>
      <p:sp>
        <p:nvSpPr>
          <p:cNvPr id="4" name="Slide Number Placeholder 3">
            <a:extLst>
              <a:ext uri="{FF2B5EF4-FFF2-40B4-BE49-F238E27FC236}">
                <a16:creationId xmlns="" xmlns:a16="http://schemas.microsoft.com/office/drawing/2014/main" id="{255EB2E0-E307-4B54-8986-ED111432C0F5}"/>
              </a:ext>
            </a:extLst>
          </p:cNvPr>
          <p:cNvSpPr>
            <a:spLocks noGrp="1"/>
          </p:cNvSpPr>
          <p:nvPr>
            <p:ph type="sldNum" sz="quarter" idx="12"/>
          </p:nvPr>
        </p:nvSpPr>
        <p:spPr/>
        <p:txBody>
          <a:bodyPr/>
          <a:lstStyle/>
          <a:p>
            <a:fld id="{D57F1E4F-1CFF-5643-939E-217C01CDF565}" type="slidenum">
              <a:rPr lang="en-US" smtClean="0"/>
              <a:pPr/>
              <a:t>44</a:t>
            </a:fld>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86293" y="2347274"/>
            <a:ext cx="6890400" cy="4510726"/>
          </a:xfrm>
        </p:spPr>
      </p:pic>
    </p:spTree>
    <p:extLst>
      <p:ext uri="{BB962C8B-B14F-4D97-AF65-F5344CB8AC3E}">
        <p14:creationId xmlns:p14="http://schemas.microsoft.com/office/powerpoint/2010/main" val="2665806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DA5763-FAF5-49E2-96AF-F15DD75F9072}"/>
              </a:ext>
            </a:extLst>
          </p:cNvPr>
          <p:cNvSpPr>
            <a:spLocks noGrp="1"/>
          </p:cNvSpPr>
          <p:nvPr>
            <p:ph type="title"/>
          </p:nvPr>
        </p:nvSpPr>
        <p:spPr/>
        <p:txBody>
          <a:bodyPr/>
          <a:lstStyle/>
          <a:p>
            <a:r>
              <a:rPr lang="en-US" dirty="0" smtClean="0">
                <a:solidFill>
                  <a:schemeClr val="tx1"/>
                </a:solidFill>
              </a:rPr>
              <a:t>CODEPLUG – Scanning</a:t>
            </a:r>
            <a:endParaRPr lang="en-US" dirty="0">
              <a:solidFill>
                <a:schemeClr val="tx1"/>
              </a:solidFill>
            </a:endParaRPr>
          </a:p>
        </p:txBody>
      </p:sp>
      <p:sp>
        <p:nvSpPr>
          <p:cNvPr id="4" name="Slide Number Placeholder 3">
            <a:extLst>
              <a:ext uri="{FF2B5EF4-FFF2-40B4-BE49-F238E27FC236}">
                <a16:creationId xmlns="" xmlns:a16="http://schemas.microsoft.com/office/drawing/2014/main" id="{255EB2E0-E307-4B54-8986-ED111432C0F5}"/>
              </a:ext>
            </a:extLst>
          </p:cNvPr>
          <p:cNvSpPr>
            <a:spLocks noGrp="1"/>
          </p:cNvSpPr>
          <p:nvPr>
            <p:ph type="sldNum" sz="quarter" idx="12"/>
          </p:nvPr>
        </p:nvSpPr>
        <p:spPr/>
        <p:txBody>
          <a:bodyPr/>
          <a:lstStyle/>
          <a:p>
            <a:fld id="{D57F1E4F-1CFF-5643-939E-217C01CDF565}" type="slidenum">
              <a:rPr lang="en-US" smtClean="0"/>
              <a:pPr/>
              <a:t>45</a:t>
            </a:fld>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8615" y="2443244"/>
            <a:ext cx="6249971" cy="4233247"/>
          </a:xfrm>
        </p:spPr>
      </p:pic>
    </p:spTree>
    <p:extLst>
      <p:ext uri="{BB962C8B-B14F-4D97-AF65-F5344CB8AC3E}">
        <p14:creationId xmlns:p14="http://schemas.microsoft.com/office/powerpoint/2010/main" val="31335406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DA5763-FAF5-49E2-96AF-F15DD75F9072}"/>
              </a:ext>
            </a:extLst>
          </p:cNvPr>
          <p:cNvSpPr>
            <a:spLocks noGrp="1"/>
          </p:cNvSpPr>
          <p:nvPr>
            <p:ph type="title"/>
          </p:nvPr>
        </p:nvSpPr>
        <p:spPr/>
        <p:txBody>
          <a:bodyPr/>
          <a:lstStyle/>
          <a:p>
            <a:r>
              <a:rPr lang="en-US" dirty="0" smtClean="0">
                <a:solidFill>
                  <a:schemeClr val="tx1"/>
                </a:solidFill>
              </a:rPr>
              <a:t>CODEPLUG – Software</a:t>
            </a:r>
            <a:endParaRPr lang="en-US" dirty="0">
              <a:solidFill>
                <a:schemeClr val="tx1"/>
              </a:solidFill>
            </a:endParaRPr>
          </a:p>
        </p:txBody>
      </p:sp>
      <p:sp>
        <p:nvSpPr>
          <p:cNvPr id="4" name="Slide Number Placeholder 3">
            <a:extLst>
              <a:ext uri="{FF2B5EF4-FFF2-40B4-BE49-F238E27FC236}">
                <a16:creationId xmlns="" xmlns:a16="http://schemas.microsoft.com/office/drawing/2014/main" id="{255EB2E0-E307-4B54-8986-ED111432C0F5}"/>
              </a:ext>
            </a:extLst>
          </p:cNvPr>
          <p:cNvSpPr>
            <a:spLocks noGrp="1"/>
          </p:cNvSpPr>
          <p:nvPr>
            <p:ph type="sldNum" sz="quarter" idx="12"/>
          </p:nvPr>
        </p:nvSpPr>
        <p:spPr/>
        <p:txBody>
          <a:bodyPr/>
          <a:lstStyle/>
          <a:p>
            <a:fld id="{D57F1E4F-1CFF-5643-939E-217C01CDF565}" type="slidenum">
              <a:rPr lang="en-US" smtClean="0"/>
              <a:pPr/>
              <a:t>46</a:t>
            </a:fld>
            <a:endParaRPr lang="en-US" dirty="0"/>
          </a:p>
        </p:txBody>
      </p:sp>
      <p:sp>
        <p:nvSpPr>
          <p:cNvPr id="3" name="Content Placeholder 2"/>
          <p:cNvSpPr>
            <a:spLocks noGrp="1"/>
          </p:cNvSpPr>
          <p:nvPr>
            <p:ph idx="1"/>
          </p:nvPr>
        </p:nvSpPr>
        <p:spPr>
          <a:xfrm>
            <a:off x="1447186" y="2490377"/>
            <a:ext cx="8761412" cy="4004691"/>
          </a:xfrm>
        </p:spPr>
        <p:txBody>
          <a:bodyPr/>
          <a:lstStyle/>
          <a:p>
            <a:pPr lvl="0">
              <a:buSzPct val="45000"/>
              <a:buFont typeface="StarSymbol"/>
              <a:buChar char="●"/>
            </a:pPr>
            <a:r>
              <a:rPr lang="en-US" dirty="0" smtClean="0"/>
              <a:t>TYT CPS (Code Plug Software – Difficult to use, unable to sort, and unable to do mass changes.</a:t>
            </a:r>
          </a:p>
          <a:p>
            <a:pPr lvl="0">
              <a:buSzPct val="45000"/>
              <a:buFont typeface="StarSymbol"/>
              <a:buChar char="●"/>
            </a:pPr>
            <a:r>
              <a:rPr lang="en-US" dirty="0" smtClean="0"/>
              <a:t>Code Plug Editor for MD380 by G6AMU v01.15. – Good for sorting lacks documentation</a:t>
            </a:r>
          </a:p>
          <a:p>
            <a:pPr lvl="0">
              <a:buSzPct val="45000"/>
              <a:buFont typeface="StarSymbol"/>
              <a:buChar char="●"/>
            </a:pPr>
            <a:r>
              <a:rPr lang="en-US" dirty="0" smtClean="0"/>
              <a:t>N0GSG DMR Contact Manager 2.60 – Pretty good and work on multiple radios. Cannot sort or insert very easily. Lots of documentation</a:t>
            </a:r>
          </a:p>
          <a:p>
            <a:pPr lvl="0">
              <a:buSzPct val="45000"/>
              <a:buFont typeface="StarSymbol"/>
              <a:buChar char="●"/>
            </a:pPr>
            <a:r>
              <a:rPr lang="en-US" dirty="0" smtClean="0"/>
              <a:t>DL5MCC </a:t>
            </a:r>
            <a:r>
              <a:rPr lang="en-US" dirty="0" err="1" smtClean="0"/>
              <a:t>CPSProgrammer</a:t>
            </a:r>
            <a:r>
              <a:rPr lang="en-US" dirty="0" smtClean="0"/>
              <a:t> 0.33.0 – Software is a bit rough right now, but should allow you to download a group of repeater from a database online and then push it into your code plug. If this gets finalized it will be the best yet.</a:t>
            </a:r>
          </a:p>
          <a:p>
            <a:pPr lvl="0">
              <a:buSzPct val="45000"/>
              <a:buFont typeface="StarSymbol"/>
              <a:buChar char="●"/>
            </a:pPr>
            <a:r>
              <a:rPr lang="en-US" dirty="0" err="1" smtClean="0"/>
              <a:t>RFInder</a:t>
            </a:r>
            <a:r>
              <a:rPr lang="en-US" dirty="0" smtClean="0"/>
              <a:t> – Hardware/Software/Cell Phone Solution.</a:t>
            </a:r>
          </a:p>
          <a:p>
            <a:pPr lvl="0">
              <a:buSzPct val="45000"/>
              <a:buFont typeface="StarSymbol"/>
              <a:buChar char="●"/>
            </a:pPr>
            <a:endParaRPr lang="en-US" dirty="0" smtClean="0"/>
          </a:p>
          <a:p>
            <a:pPr lvl="0">
              <a:buSzPct val="45000"/>
              <a:buFont typeface="StarSymbol"/>
              <a:buChar char="●"/>
            </a:pPr>
            <a:endParaRPr lang="en-US" dirty="0"/>
          </a:p>
        </p:txBody>
      </p:sp>
    </p:spTree>
    <p:extLst>
      <p:ext uri="{BB962C8B-B14F-4D97-AF65-F5344CB8AC3E}">
        <p14:creationId xmlns:p14="http://schemas.microsoft.com/office/powerpoint/2010/main" val="23072138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592D7B-AA70-463D-9BE3-DF14B735AE78}"/>
              </a:ext>
            </a:extLst>
          </p:cNvPr>
          <p:cNvSpPr>
            <a:spLocks noGrp="1"/>
          </p:cNvSpPr>
          <p:nvPr>
            <p:ph type="title"/>
          </p:nvPr>
        </p:nvSpPr>
        <p:spPr/>
        <p:txBody>
          <a:bodyPr/>
          <a:lstStyle/>
          <a:p>
            <a:r>
              <a:rPr lang="en-US" dirty="0" smtClean="0">
                <a:solidFill>
                  <a:schemeClr val="bg2">
                    <a:lumMod val="20000"/>
                    <a:lumOff val="80000"/>
                  </a:schemeClr>
                </a:solidFill>
              </a:rPr>
              <a:t>RADIO’s</a:t>
            </a:r>
            <a:endParaRPr lang="en-US" dirty="0">
              <a:solidFill>
                <a:schemeClr val="bg2">
                  <a:lumMod val="20000"/>
                  <a:lumOff val="80000"/>
                </a:schemeClr>
              </a:solidFill>
            </a:endParaRPr>
          </a:p>
        </p:txBody>
      </p:sp>
      <p:sp>
        <p:nvSpPr>
          <p:cNvPr id="3" name="Content Placeholder 2">
            <a:extLst>
              <a:ext uri="{FF2B5EF4-FFF2-40B4-BE49-F238E27FC236}">
                <a16:creationId xmlns="" xmlns:a16="http://schemas.microsoft.com/office/drawing/2014/main" id="{246100CA-B916-4444-AB06-3D23B62CDC33}"/>
              </a:ext>
            </a:extLst>
          </p:cNvPr>
          <p:cNvSpPr>
            <a:spLocks noGrp="1"/>
          </p:cNvSpPr>
          <p:nvPr>
            <p:ph idx="1"/>
          </p:nvPr>
        </p:nvSpPr>
        <p:spPr>
          <a:xfrm>
            <a:off x="1154955" y="2603499"/>
            <a:ext cx="8761412" cy="3835007"/>
          </a:xfrm>
        </p:spPr>
        <p:txBody>
          <a:bodyPr>
            <a:normAutofit lnSpcReduction="10000"/>
          </a:bodyPr>
          <a:lstStyle/>
          <a:p>
            <a:r>
              <a:rPr lang="en-US" sz="2400" dirty="0" smtClean="0"/>
              <a:t>TYT MD-380 (UHF only), most popular, cheapest, and has TY </a:t>
            </a:r>
            <a:r>
              <a:rPr lang="en-US" sz="2400" dirty="0" err="1" smtClean="0"/>
              <a:t>Toolz</a:t>
            </a:r>
            <a:r>
              <a:rPr lang="en-US" sz="2400" dirty="0" smtClean="0"/>
              <a:t> firmware to add features for free.</a:t>
            </a:r>
          </a:p>
          <a:p>
            <a:r>
              <a:rPr lang="en-US" sz="2400" dirty="0" smtClean="0"/>
              <a:t>TYT MD-2017 (UHF-VHF), gaining popularity. Track ball.</a:t>
            </a:r>
          </a:p>
          <a:p>
            <a:r>
              <a:rPr lang="en-US" sz="2400" dirty="0" smtClean="0"/>
              <a:t>TYT MD-9600 (UHF-VHF), mobile radio.</a:t>
            </a:r>
          </a:p>
          <a:p>
            <a:r>
              <a:rPr lang="en-US" sz="2400" dirty="0" smtClean="0"/>
              <a:t>TYT MD-uv380 (UHF-VHF). Best yet from TYT</a:t>
            </a:r>
          </a:p>
          <a:p>
            <a:r>
              <a:rPr lang="en-US" sz="2400" dirty="0" err="1" smtClean="0"/>
              <a:t>Anytone</a:t>
            </a:r>
            <a:r>
              <a:rPr lang="en-US" sz="2400" dirty="0" smtClean="0"/>
              <a:t> AT-868uv (UHF-VHF). CPS software is great.</a:t>
            </a:r>
          </a:p>
          <a:p>
            <a:r>
              <a:rPr lang="en-US" sz="2400" dirty="0" smtClean="0"/>
              <a:t>Connect Systems, </a:t>
            </a:r>
            <a:r>
              <a:rPr lang="en-US" sz="2400" dirty="0" err="1" smtClean="0"/>
              <a:t>Hytera</a:t>
            </a:r>
            <a:r>
              <a:rPr lang="en-US" sz="2400" dirty="0" smtClean="0"/>
              <a:t>, Motorola, </a:t>
            </a:r>
            <a:r>
              <a:rPr lang="en-US" sz="2400" dirty="0" err="1" smtClean="0"/>
              <a:t>Rfinder</a:t>
            </a:r>
            <a:r>
              <a:rPr lang="en-US" sz="2400" dirty="0" smtClean="0"/>
              <a:t>, and several other off brands available.</a:t>
            </a:r>
          </a:p>
          <a:p>
            <a:r>
              <a:rPr lang="en-US" sz="2400" dirty="0" smtClean="0"/>
              <a:t>Kenwood, </a:t>
            </a:r>
            <a:r>
              <a:rPr lang="en-US" sz="2400" dirty="0" err="1" smtClean="0"/>
              <a:t>Icom</a:t>
            </a:r>
            <a:r>
              <a:rPr lang="en-US" sz="2400" dirty="0" smtClean="0"/>
              <a:t>, and </a:t>
            </a:r>
            <a:r>
              <a:rPr lang="en-US" sz="2400" dirty="0" err="1" smtClean="0"/>
              <a:t>Yaesu</a:t>
            </a:r>
            <a:r>
              <a:rPr lang="en-US" sz="2400" dirty="0" smtClean="0"/>
              <a:t> not in DMR yet.</a:t>
            </a:r>
          </a:p>
        </p:txBody>
      </p:sp>
      <p:sp>
        <p:nvSpPr>
          <p:cNvPr id="4" name="Slide Number Placeholder 3">
            <a:extLst>
              <a:ext uri="{FF2B5EF4-FFF2-40B4-BE49-F238E27FC236}">
                <a16:creationId xmlns="" xmlns:a16="http://schemas.microsoft.com/office/drawing/2014/main" id="{B9B343BD-1BD4-465A-A7BF-BE2C050D0683}"/>
              </a:ext>
            </a:extLst>
          </p:cNvPr>
          <p:cNvSpPr>
            <a:spLocks noGrp="1"/>
          </p:cNvSpPr>
          <p:nvPr>
            <p:ph type="sldNum" sz="quarter" idx="12"/>
          </p:nvPr>
        </p:nvSpPr>
        <p:spPr/>
        <p:txBody>
          <a:bodyPr/>
          <a:lstStyle/>
          <a:p>
            <a:fld id="{D57F1E4F-1CFF-5643-939E-217C01CDF565}" type="slidenum">
              <a:rPr lang="en-US" smtClean="0"/>
              <a:pPr/>
              <a:t>47</a:t>
            </a:fld>
            <a:endParaRPr lang="en-US" dirty="0"/>
          </a:p>
        </p:txBody>
      </p:sp>
    </p:spTree>
    <p:extLst>
      <p:ext uri="{BB962C8B-B14F-4D97-AF65-F5344CB8AC3E}">
        <p14:creationId xmlns:p14="http://schemas.microsoft.com/office/powerpoint/2010/main" val="34462709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3E3DF7-48F5-456C-8B73-553CA8E71CC0}"/>
              </a:ext>
            </a:extLst>
          </p:cNvPr>
          <p:cNvSpPr>
            <a:spLocks noGrp="1"/>
          </p:cNvSpPr>
          <p:nvPr>
            <p:ph type="title"/>
          </p:nvPr>
        </p:nvSpPr>
        <p:spPr/>
        <p:txBody>
          <a:bodyPr/>
          <a:lstStyle/>
          <a:p>
            <a:r>
              <a:rPr lang="en-US" dirty="0" err="1" smtClean="0">
                <a:solidFill>
                  <a:schemeClr val="bg2">
                    <a:lumMod val="20000"/>
                    <a:lumOff val="80000"/>
                  </a:schemeClr>
                </a:solidFill>
              </a:rPr>
              <a:t>Talkgroup</a:t>
            </a:r>
            <a:r>
              <a:rPr lang="en-US" dirty="0" smtClean="0">
                <a:solidFill>
                  <a:schemeClr val="bg2">
                    <a:lumMod val="20000"/>
                    <a:lumOff val="80000"/>
                  </a:schemeClr>
                </a:solidFill>
              </a:rPr>
              <a:t> Usage</a:t>
            </a:r>
            <a:endParaRPr lang="en-US" dirty="0">
              <a:solidFill>
                <a:schemeClr val="bg2">
                  <a:lumMod val="20000"/>
                  <a:lumOff val="80000"/>
                </a:schemeClr>
              </a:solidFill>
            </a:endParaRPr>
          </a:p>
        </p:txBody>
      </p:sp>
      <p:sp>
        <p:nvSpPr>
          <p:cNvPr id="3" name="Content Placeholder 2">
            <a:extLst>
              <a:ext uri="{FF2B5EF4-FFF2-40B4-BE49-F238E27FC236}">
                <a16:creationId xmlns="" xmlns:a16="http://schemas.microsoft.com/office/drawing/2014/main" id="{73FF6FAA-A443-494E-898B-8B7AA1A4D5DC}"/>
              </a:ext>
            </a:extLst>
          </p:cNvPr>
          <p:cNvSpPr>
            <a:spLocks noGrp="1"/>
          </p:cNvSpPr>
          <p:nvPr>
            <p:ph idx="1"/>
          </p:nvPr>
        </p:nvSpPr>
        <p:spPr>
          <a:xfrm>
            <a:off x="578178" y="2589432"/>
            <a:ext cx="11013599" cy="3416300"/>
          </a:xfrm>
        </p:spPr>
        <p:txBody>
          <a:bodyPr>
            <a:normAutofit/>
          </a:bodyPr>
          <a:lstStyle/>
          <a:p>
            <a:r>
              <a:rPr lang="en-US" sz="2000" dirty="0"/>
              <a:t>U</a:t>
            </a:r>
            <a:r>
              <a:rPr lang="en-US" sz="2000" dirty="0" smtClean="0"/>
              <a:t>se local TG2 to talk to you buddy down the street </a:t>
            </a:r>
          </a:p>
          <a:p>
            <a:r>
              <a:rPr lang="en-US" sz="2000" dirty="0" smtClean="0"/>
              <a:t>Use area wide like TG8207 Houston area to talk to a group around town</a:t>
            </a:r>
          </a:p>
          <a:p>
            <a:r>
              <a:rPr lang="en-US" sz="2000" dirty="0" smtClean="0"/>
              <a:t>Use state wide like TG3148 Texas Statewide to talk to people in other Texas towns</a:t>
            </a:r>
          </a:p>
          <a:p>
            <a:r>
              <a:rPr lang="en-US" sz="2000" dirty="0" smtClean="0"/>
              <a:t>Use regional like TG3175 South Plains for multiple states.</a:t>
            </a:r>
          </a:p>
          <a:p>
            <a:r>
              <a:rPr lang="en-US" sz="2000" dirty="0" smtClean="0"/>
              <a:t>For even wider, use North America TG3 on DMR-MARC and TG93 </a:t>
            </a:r>
            <a:r>
              <a:rPr lang="en-US" sz="2000" dirty="0" err="1" smtClean="0"/>
              <a:t>Brandmeister</a:t>
            </a:r>
            <a:endParaRPr lang="en-US" sz="2000" dirty="0" smtClean="0"/>
          </a:p>
          <a:p>
            <a:r>
              <a:rPr lang="en-US" sz="2000" dirty="0" smtClean="0"/>
              <a:t>The widest is Worldwide TG1 on DMR-MARC and TG91 </a:t>
            </a:r>
            <a:r>
              <a:rPr lang="en-US" sz="2000" dirty="0" err="1" smtClean="0"/>
              <a:t>Brandmeister</a:t>
            </a:r>
            <a:endParaRPr lang="en-US" sz="2000" dirty="0" smtClean="0"/>
          </a:p>
          <a:p>
            <a:r>
              <a:rPr lang="en-US" sz="2000" dirty="0" smtClean="0"/>
              <a:t>There special </a:t>
            </a:r>
            <a:r>
              <a:rPr lang="en-US" sz="2000" dirty="0" err="1" smtClean="0"/>
              <a:t>talkgroups</a:t>
            </a:r>
            <a:r>
              <a:rPr lang="en-US" sz="2000" dirty="0" smtClean="0"/>
              <a:t> like TAC310(TG310), DCI Bridge(TG3100), DMR Track (TG31489)</a:t>
            </a:r>
            <a:endParaRPr lang="en-US" sz="2000" dirty="0"/>
          </a:p>
        </p:txBody>
      </p:sp>
      <p:sp>
        <p:nvSpPr>
          <p:cNvPr id="4" name="Slide Number Placeholder 3">
            <a:extLst>
              <a:ext uri="{FF2B5EF4-FFF2-40B4-BE49-F238E27FC236}">
                <a16:creationId xmlns="" xmlns:a16="http://schemas.microsoft.com/office/drawing/2014/main" id="{4D32011C-2AB3-4AFF-BB16-B90A01236531}"/>
              </a:ext>
            </a:extLst>
          </p:cNvPr>
          <p:cNvSpPr>
            <a:spLocks noGrp="1"/>
          </p:cNvSpPr>
          <p:nvPr>
            <p:ph type="sldNum" sz="quarter" idx="12"/>
          </p:nvPr>
        </p:nvSpPr>
        <p:spPr/>
        <p:txBody>
          <a:bodyPr/>
          <a:lstStyle/>
          <a:p>
            <a:fld id="{D57F1E4F-1CFF-5643-939E-217C01CDF565}" type="slidenum">
              <a:rPr lang="en-US" smtClean="0"/>
              <a:pPr/>
              <a:t>48</a:t>
            </a:fld>
            <a:endParaRPr lang="en-US" dirty="0"/>
          </a:p>
        </p:txBody>
      </p:sp>
    </p:spTree>
    <p:extLst>
      <p:ext uri="{BB962C8B-B14F-4D97-AF65-F5344CB8AC3E}">
        <p14:creationId xmlns:p14="http://schemas.microsoft.com/office/powerpoint/2010/main" val="6088614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3E3DF7-48F5-456C-8B73-553CA8E71CC0}"/>
              </a:ext>
            </a:extLst>
          </p:cNvPr>
          <p:cNvSpPr>
            <a:spLocks noGrp="1"/>
          </p:cNvSpPr>
          <p:nvPr>
            <p:ph type="title"/>
          </p:nvPr>
        </p:nvSpPr>
        <p:spPr/>
        <p:txBody>
          <a:bodyPr/>
          <a:lstStyle/>
          <a:p>
            <a:r>
              <a:rPr lang="en-US" dirty="0" err="1" smtClean="0">
                <a:solidFill>
                  <a:schemeClr val="bg2">
                    <a:lumMod val="20000"/>
                    <a:lumOff val="80000"/>
                  </a:schemeClr>
                </a:solidFill>
              </a:rPr>
              <a:t>Talkgroup</a:t>
            </a:r>
            <a:r>
              <a:rPr lang="en-US" dirty="0" smtClean="0">
                <a:solidFill>
                  <a:schemeClr val="bg2">
                    <a:lumMod val="20000"/>
                    <a:lumOff val="80000"/>
                  </a:schemeClr>
                </a:solidFill>
              </a:rPr>
              <a:t> Usage – Repeater PTT</a:t>
            </a:r>
            <a:endParaRPr lang="en-US" dirty="0">
              <a:solidFill>
                <a:schemeClr val="bg2">
                  <a:lumMod val="20000"/>
                  <a:lumOff val="80000"/>
                </a:schemeClr>
              </a:solidFill>
            </a:endParaRPr>
          </a:p>
        </p:txBody>
      </p:sp>
      <p:sp>
        <p:nvSpPr>
          <p:cNvPr id="3" name="Content Placeholder 2">
            <a:extLst>
              <a:ext uri="{FF2B5EF4-FFF2-40B4-BE49-F238E27FC236}">
                <a16:creationId xmlns="" xmlns:a16="http://schemas.microsoft.com/office/drawing/2014/main" id="{73FF6FAA-A443-494E-898B-8B7AA1A4D5DC}"/>
              </a:ext>
            </a:extLst>
          </p:cNvPr>
          <p:cNvSpPr>
            <a:spLocks noGrp="1"/>
          </p:cNvSpPr>
          <p:nvPr>
            <p:ph idx="1"/>
          </p:nvPr>
        </p:nvSpPr>
        <p:spPr>
          <a:xfrm>
            <a:off x="578178" y="2589432"/>
            <a:ext cx="11013599" cy="3416300"/>
          </a:xfrm>
        </p:spPr>
        <p:txBody>
          <a:bodyPr>
            <a:normAutofit/>
          </a:bodyPr>
          <a:lstStyle/>
          <a:p>
            <a:r>
              <a:rPr lang="en-US" sz="2000" dirty="0" smtClean="0"/>
              <a:t>Repeater owners may implement PTT on certain </a:t>
            </a:r>
            <a:r>
              <a:rPr lang="en-US" sz="2000" dirty="0" err="1" smtClean="0"/>
              <a:t>Talkgroups</a:t>
            </a:r>
            <a:endParaRPr lang="en-US" sz="2000" dirty="0" smtClean="0"/>
          </a:p>
          <a:p>
            <a:r>
              <a:rPr lang="en-US" sz="2000" dirty="0" smtClean="0"/>
              <a:t>Has a time out setting, usually, 10 minutes.</a:t>
            </a:r>
          </a:p>
          <a:p>
            <a:r>
              <a:rPr lang="en-US" sz="2000" dirty="0" smtClean="0"/>
              <a:t>This is so one </a:t>
            </a:r>
            <a:r>
              <a:rPr lang="en-US" sz="2000" dirty="0" err="1" smtClean="0"/>
              <a:t>Talkgroup</a:t>
            </a:r>
            <a:r>
              <a:rPr lang="en-US" sz="2000" dirty="0" smtClean="0"/>
              <a:t> cannot monopolize a timeslot</a:t>
            </a:r>
          </a:p>
          <a:p>
            <a:r>
              <a:rPr lang="en-US" sz="2000" dirty="0" smtClean="0"/>
              <a:t>To activate, you must key your radio on that </a:t>
            </a:r>
            <a:r>
              <a:rPr lang="en-US" sz="2000" dirty="0" err="1" smtClean="0"/>
              <a:t>Talkgroup</a:t>
            </a:r>
            <a:r>
              <a:rPr lang="en-US" sz="2000" dirty="0" smtClean="0"/>
              <a:t>. The repeater will remain on that </a:t>
            </a:r>
            <a:r>
              <a:rPr lang="en-US" sz="2000" dirty="0" err="1" smtClean="0"/>
              <a:t>Talkgroup</a:t>
            </a:r>
            <a:r>
              <a:rPr lang="en-US" sz="2000" dirty="0" smtClean="0"/>
              <a:t> in that timeslot for what ever the time out is set to.</a:t>
            </a:r>
            <a:endParaRPr lang="en-US" sz="2000" dirty="0"/>
          </a:p>
        </p:txBody>
      </p:sp>
      <p:sp>
        <p:nvSpPr>
          <p:cNvPr id="4" name="Slide Number Placeholder 3">
            <a:extLst>
              <a:ext uri="{FF2B5EF4-FFF2-40B4-BE49-F238E27FC236}">
                <a16:creationId xmlns="" xmlns:a16="http://schemas.microsoft.com/office/drawing/2014/main" id="{4D32011C-2AB3-4AFF-BB16-B90A01236531}"/>
              </a:ext>
            </a:extLst>
          </p:cNvPr>
          <p:cNvSpPr>
            <a:spLocks noGrp="1"/>
          </p:cNvSpPr>
          <p:nvPr>
            <p:ph type="sldNum" sz="quarter" idx="12"/>
          </p:nvPr>
        </p:nvSpPr>
        <p:spPr/>
        <p:txBody>
          <a:bodyPr/>
          <a:lstStyle/>
          <a:p>
            <a:fld id="{D57F1E4F-1CFF-5643-939E-217C01CDF565}" type="slidenum">
              <a:rPr lang="en-US" smtClean="0"/>
              <a:pPr/>
              <a:t>49</a:t>
            </a:fld>
            <a:endParaRPr lang="en-US" dirty="0"/>
          </a:p>
        </p:txBody>
      </p:sp>
    </p:spTree>
    <p:extLst>
      <p:ext uri="{BB962C8B-B14F-4D97-AF65-F5344CB8AC3E}">
        <p14:creationId xmlns:p14="http://schemas.microsoft.com/office/powerpoint/2010/main" val="1320558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5F92CF-0693-4917-9E47-11E6CB6EFAA6}"/>
              </a:ext>
            </a:extLst>
          </p:cNvPr>
          <p:cNvSpPr>
            <a:spLocks noGrp="1"/>
          </p:cNvSpPr>
          <p:nvPr>
            <p:ph type="title"/>
          </p:nvPr>
        </p:nvSpPr>
        <p:spPr/>
        <p:txBody>
          <a:bodyPr/>
          <a:lstStyle/>
          <a:p>
            <a:r>
              <a:rPr lang="en-US" dirty="0" smtClean="0">
                <a:solidFill>
                  <a:schemeClr val="tx1"/>
                </a:solidFill>
              </a:rPr>
              <a:t>Digital </a:t>
            </a:r>
            <a:r>
              <a:rPr lang="en-US" dirty="0">
                <a:solidFill>
                  <a:schemeClr val="tx1"/>
                </a:solidFill>
              </a:rPr>
              <a:t>vs. Analog, p2</a:t>
            </a:r>
          </a:p>
        </p:txBody>
      </p:sp>
      <p:sp>
        <p:nvSpPr>
          <p:cNvPr id="3" name="Content Placeholder 2">
            <a:extLst>
              <a:ext uri="{FF2B5EF4-FFF2-40B4-BE49-F238E27FC236}">
                <a16:creationId xmlns="" xmlns:a16="http://schemas.microsoft.com/office/drawing/2014/main" id="{E86643A3-1151-4FD9-AA77-744CE249DD16}"/>
              </a:ext>
            </a:extLst>
          </p:cNvPr>
          <p:cNvSpPr>
            <a:spLocks noGrp="1"/>
          </p:cNvSpPr>
          <p:nvPr>
            <p:ph idx="1"/>
          </p:nvPr>
        </p:nvSpPr>
        <p:spPr/>
        <p:txBody>
          <a:bodyPr>
            <a:normAutofit fontScale="62500" lnSpcReduction="20000"/>
          </a:bodyPr>
          <a:lstStyle/>
          <a:p>
            <a:pPr lvl="0">
              <a:buSzPct val="45000"/>
              <a:buFont typeface="StarSymbol"/>
              <a:buChar char="●"/>
            </a:pPr>
            <a:r>
              <a:rPr lang="en-US" sz="3600" dirty="0"/>
              <a:t>The basic difference with digital repeaters is that the audio quality remains the same on the uplink and the downlink until the very end of the coverage range; then the audio starts sounding broken (missing portions of the speech) on DMR systems caused by lost packets.  The internet can also drop the UDP packets used for moving traffic between repeaters and bridges.</a:t>
            </a:r>
          </a:p>
          <a:p>
            <a:pPr lvl="0">
              <a:buSzPct val="45000"/>
              <a:buFont typeface="StarSymbol"/>
              <a:buChar char="●"/>
            </a:pPr>
            <a:r>
              <a:rPr lang="en-US" sz="3600" dirty="0"/>
              <a:t>DMR has Forward Error Correction (FEC) which can correct small bit errors, slightly extending the usable range and improving communication quality.</a:t>
            </a:r>
          </a:p>
          <a:p>
            <a:pPr marL="0" indent="0">
              <a:buNone/>
            </a:pPr>
            <a:endParaRPr lang="en-US" sz="3600" dirty="0"/>
          </a:p>
        </p:txBody>
      </p:sp>
      <p:sp>
        <p:nvSpPr>
          <p:cNvPr id="4" name="Slide Number Placeholder 3">
            <a:extLst>
              <a:ext uri="{FF2B5EF4-FFF2-40B4-BE49-F238E27FC236}">
                <a16:creationId xmlns="" xmlns:a16="http://schemas.microsoft.com/office/drawing/2014/main" id="{16A4EDA7-861A-4997-8ED2-E19823400C2E}"/>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4116537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3E3DF7-48F5-456C-8B73-553CA8E71CC0}"/>
              </a:ext>
            </a:extLst>
          </p:cNvPr>
          <p:cNvSpPr>
            <a:spLocks noGrp="1"/>
          </p:cNvSpPr>
          <p:nvPr>
            <p:ph type="title"/>
          </p:nvPr>
        </p:nvSpPr>
        <p:spPr/>
        <p:txBody>
          <a:bodyPr/>
          <a:lstStyle/>
          <a:p>
            <a:r>
              <a:rPr lang="en-US" dirty="0" smtClean="0">
                <a:solidFill>
                  <a:schemeClr val="bg2">
                    <a:lumMod val="20000"/>
                    <a:lumOff val="80000"/>
                  </a:schemeClr>
                </a:solidFill>
              </a:rPr>
              <a:t>Promiscuous Mode</a:t>
            </a:r>
            <a:endParaRPr lang="en-US" dirty="0">
              <a:solidFill>
                <a:schemeClr val="bg2">
                  <a:lumMod val="20000"/>
                  <a:lumOff val="80000"/>
                </a:schemeClr>
              </a:solidFill>
            </a:endParaRPr>
          </a:p>
        </p:txBody>
      </p:sp>
      <p:sp>
        <p:nvSpPr>
          <p:cNvPr id="3" name="Content Placeholder 2">
            <a:extLst>
              <a:ext uri="{FF2B5EF4-FFF2-40B4-BE49-F238E27FC236}">
                <a16:creationId xmlns="" xmlns:a16="http://schemas.microsoft.com/office/drawing/2014/main" id="{73FF6FAA-A443-494E-898B-8B7AA1A4D5DC}"/>
              </a:ext>
            </a:extLst>
          </p:cNvPr>
          <p:cNvSpPr>
            <a:spLocks noGrp="1"/>
          </p:cNvSpPr>
          <p:nvPr>
            <p:ph idx="1"/>
          </p:nvPr>
        </p:nvSpPr>
        <p:spPr>
          <a:xfrm>
            <a:off x="578179" y="2589432"/>
            <a:ext cx="9895000" cy="2972382"/>
          </a:xfrm>
        </p:spPr>
        <p:txBody>
          <a:bodyPr>
            <a:normAutofit/>
          </a:bodyPr>
          <a:lstStyle/>
          <a:p>
            <a:r>
              <a:rPr lang="en-US" sz="2000" dirty="0" smtClean="0"/>
              <a:t>DMR </a:t>
            </a:r>
            <a:r>
              <a:rPr lang="en-US" sz="2000" dirty="0"/>
              <a:t>repeaters these days carry a number of </a:t>
            </a:r>
            <a:r>
              <a:rPr lang="en-US" sz="2000" dirty="0" err="1"/>
              <a:t>talkgroups</a:t>
            </a:r>
            <a:r>
              <a:rPr lang="en-US" sz="2000" dirty="0"/>
              <a:t>, but those </a:t>
            </a:r>
            <a:r>
              <a:rPr lang="en-US" sz="2000" dirty="0" err="1"/>
              <a:t>talkgroups</a:t>
            </a:r>
            <a:r>
              <a:rPr lang="en-US" sz="2000" dirty="0"/>
              <a:t> are always changing and it can be a pain to constantly update to the latest </a:t>
            </a:r>
            <a:r>
              <a:rPr lang="en-US" sz="2000" dirty="0" err="1"/>
              <a:t>codeplugs</a:t>
            </a:r>
            <a:r>
              <a:rPr lang="en-US" sz="2000" dirty="0"/>
              <a:t>, or to merge </a:t>
            </a:r>
            <a:r>
              <a:rPr lang="en-US" sz="2000" dirty="0" err="1"/>
              <a:t>codeplugs</a:t>
            </a:r>
            <a:r>
              <a:rPr lang="en-US" sz="2000" dirty="0"/>
              <a:t> from multiple repeaters in your region.</a:t>
            </a:r>
          </a:p>
          <a:p>
            <a:r>
              <a:rPr lang="en-US" sz="2000" dirty="0"/>
              <a:t>MD380Tools comes to the rescue with Promiscuous Mode. Enabling this optional feature will cause your radio to play audio whenever </a:t>
            </a:r>
            <a:r>
              <a:rPr lang="en-US" sz="2000" i="1" dirty="0"/>
              <a:t>any</a:t>
            </a:r>
            <a:r>
              <a:rPr lang="en-US" sz="2000" dirty="0"/>
              <a:t> traffic comes in on your selected timeslot. You can then quickly jot down the settings to update your </a:t>
            </a:r>
            <a:r>
              <a:rPr lang="en-US" sz="2000" dirty="0" err="1"/>
              <a:t>codeplug</a:t>
            </a:r>
            <a:r>
              <a:rPr lang="en-US" sz="2000" dirty="0"/>
              <a:t>.</a:t>
            </a:r>
          </a:p>
          <a:p>
            <a:endParaRPr lang="en-US" sz="2000" dirty="0"/>
          </a:p>
        </p:txBody>
      </p:sp>
      <p:sp>
        <p:nvSpPr>
          <p:cNvPr id="4" name="Slide Number Placeholder 3">
            <a:extLst>
              <a:ext uri="{FF2B5EF4-FFF2-40B4-BE49-F238E27FC236}">
                <a16:creationId xmlns="" xmlns:a16="http://schemas.microsoft.com/office/drawing/2014/main" id="{4D32011C-2AB3-4AFF-BB16-B90A01236531}"/>
              </a:ext>
            </a:extLst>
          </p:cNvPr>
          <p:cNvSpPr>
            <a:spLocks noGrp="1"/>
          </p:cNvSpPr>
          <p:nvPr>
            <p:ph type="sldNum" sz="quarter" idx="12"/>
          </p:nvPr>
        </p:nvSpPr>
        <p:spPr/>
        <p:txBody>
          <a:bodyPr/>
          <a:lstStyle/>
          <a:p>
            <a:fld id="{D57F1E4F-1CFF-5643-939E-217C01CDF565}" type="slidenum">
              <a:rPr lang="en-US" smtClean="0"/>
              <a:pPr/>
              <a:t>50</a:t>
            </a:fld>
            <a:endParaRPr lang="en-US" dirty="0"/>
          </a:p>
        </p:txBody>
      </p:sp>
    </p:spTree>
    <p:extLst>
      <p:ext uri="{BB962C8B-B14F-4D97-AF65-F5344CB8AC3E}">
        <p14:creationId xmlns:p14="http://schemas.microsoft.com/office/powerpoint/2010/main" val="12235400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3E3DF7-48F5-456C-8B73-553CA8E71CC0}"/>
              </a:ext>
            </a:extLst>
          </p:cNvPr>
          <p:cNvSpPr>
            <a:spLocks noGrp="1"/>
          </p:cNvSpPr>
          <p:nvPr>
            <p:ph type="title"/>
          </p:nvPr>
        </p:nvSpPr>
        <p:spPr/>
        <p:txBody>
          <a:bodyPr/>
          <a:lstStyle/>
          <a:p>
            <a:r>
              <a:rPr lang="en-US" dirty="0" smtClean="0">
                <a:solidFill>
                  <a:schemeClr val="bg2">
                    <a:lumMod val="20000"/>
                    <a:lumOff val="80000"/>
                  </a:schemeClr>
                </a:solidFill>
              </a:rPr>
              <a:t>DMR-MARC vs </a:t>
            </a:r>
            <a:r>
              <a:rPr lang="en-US" dirty="0" err="1" smtClean="0">
                <a:solidFill>
                  <a:schemeClr val="bg2">
                    <a:lumMod val="20000"/>
                    <a:lumOff val="80000"/>
                  </a:schemeClr>
                </a:solidFill>
              </a:rPr>
              <a:t>Brandmeister</a:t>
            </a:r>
            <a:r>
              <a:rPr lang="en-US" dirty="0" smtClean="0">
                <a:solidFill>
                  <a:schemeClr val="bg2">
                    <a:lumMod val="20000"/>
                    <a:lumOff val="80000"/>
                  </a:schemeClr>
                </a:solidFill>
              </a:rPr>
              <a:t> Repeaters</a:t>
            </a:r>
            <a:endParaRPr lang="en-US" dirty="0">
              <a:solidFill>
                <a:schemeClr val="bg2">
                  <a:lumMod val="20000"/>
                  <a:lumOff val="80000"/>
                </a:schemeClr>
              </a:solidFill>
            </a:endParaRPr>
          </a:p>
        </p:txBody>
      </p:sp>
      <p:sp>
        <p:nvSpPr>
          <p:cNvPr id="3" name="Content Placeholder 2">
            <a:extLst>
              <a:ext uri="{FF2B5EF4-FFF2-40B4-BE49-F238E27FC236}">
                <a16:creationId xmlns="" xmlns:a16="http://schemas.microsoft.com/office/drawing/2014/main" id="{73FF6FAA-A443-494E-898B-8B7AA1A4D5DC}"/>
              </a:ext>
            </a:extLst>
          </p:cNvPr>
          <p:cNvSpPr>
            <a:spLocks noGrp="1"/>
          </p:cNvSpPr>
          <p:nvPr>
            <p:ph idx="1"/>
          </p:nvPr>
        </p:nvSpPr>
        <p:spPr>
          <a:xfrm>
            <a:off x="578179" y="2589432"/>
            <a:ext cx="9895000" cy="2972382"/>
          </a:xfrm>
        </p:spPr>
        <p:txBody>
          <a:bodyPr>
            <a:normAutofit/>
          </a:bodyPr>
          <a:lstStyle/>
          <a:p>
            <a:r>
              <a:rPr lang="en-US" sz="2000" dirty="0" smtClean="0"/>
              <a:t>DMR-MARC Repeaters have assigned talk groups and time slots per the repeater trustee or administrator.</a:t>
            </a:r>
            <a:endParaRPr lang="en-US" sz="2000" dirty="0"/>
          </a:p>
          <a:p>
            <a:r>
              <a:rPr lang="en-US" sz="2000" dirty="0" err="1" smtClean="0"/>
              <a:t>Brandmeister</a:t>
            </a:r>
            <a:r>
              <a:rPr lang="en-US" sz="2000" dirty="0" smtClean="0"/>
              <a:t>  Repeaters generally do not assign talk groups or time slots.</a:t>
            </a:r>
          </a:p>
          <a:p>
            <a:r>
              <a:rPr lang="en-US" sz="2000" dirty="0" smtClean="0"/>
              <a:t>It is always best to check with your local repeater trustee or administrator.</a:t>
            </a:r>
            <a:endParaRPr lang="en-US" sz="2000" dirty="0"/>
          </a:p>
          <a:p>
            <a:endParaRPr lang="en-US" sz="2000" dirty="0"/>
          </a:p>
        </p:txBody>
      </p:sp>
      <p:sp>
        <p:nvSpPr>
          <p:cNvPr id="4" name="Slide Number Placeholder 3">
            <a:extLst>
              <a:ext uri="{FF2B5EF4-FFF2-40B4-BE49-F238E27FC236}">
                <a16:creationId xmlns="" xmlns:a16="http://schemas.microsoft.com/office/drawing/2014/main" id="{4D32011C-2AB3-4AFF-BB16-B90A01236531}"/>
              </a:ext>
            </a:extLst>
          </p:cNvPr>
          <p:cNvSpPr>
            <a:spLocks noGrp="1"/>
          </p:cNvSpPr>
          <p:nvPr>
            <p:ph type="sldNum" sz="quarter" idx="12"/>
          </p:nvPr>
        </p:nvSpPr>
        <p:spPr/>
        <p:txBody>
          <a:bodyPr/>
          <a:lstStyle/>
          <a:p>
            <a:fld id="{D57F1E4F-1CFF-5643-939E-217C01CDF565}" type="slidenum">
              <a:rPr lang="en-US" smtClean="0"/>
              <a:pPr/>
              <a:t>51</a:t>
            </a:fld>
            <a:endParaRPr lang="en-US" dirty="0"/>
          </a:p>
        </p:txBody>
      </p:sp>
    </p:spTree>
    <p:extLst>
      <p:ext uri="{BB962C8B-B14F-4D97-AF65-F5344CB8AC3E}">
        <p14:creationId xmlns:p14="http://schemas.microsoft.com/office/powerpoint/2010/main" val="22447284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3E3DF7-48F5-456C-8B73-553CA8E71CC0}"/>
              </a:ext>
            </a:extLst>
          </p:cNvPr>
          <p:cNvSpPr>
            <a:spLocks noGrp="1"/>
          </p:cNvSpPr>
          <p:nvPr>
            <p:ph type="title"/>
          </p:nvPr>
        </p:nvSpPr>
        <p:spPr/>
        <p:txBody>
          <a:bodyPr/>
          <a:lstStyle/>
          <a:p>
            <a:r>
              <a:rPr lang="en-US" dirty="0" smtClean="0">
                <a:solidFill>
                  <a:schemeClr val="bg2">
                    <a:lumMod val="20000"/>
                    <a:lumOff val="80000"/>
                  </a:schemeClr>
                </a:solidFill>
              </a:rPr>
              <a:t>Credits and Acknowledgements</a:t>
            </a:r>
            <a:endParaRPr lang="en-US" dirty="0">
              <a:solidFill>
                <a:schemeClr val="bg2">
                  <a:lumMod val="20000"/>
                  <a:lumOff val="80000"/>
                </a:schemeClr>
              </a:solidFill>
            </a:endParaRPr>
          </a:p>
        </p:txBody>
      </p:sp>
      <p:sp>
        <p:nvSpPr>
          <p:cNvPr id="3" name="Content Placeholder 2">
            <a:extLst>
              <a:ext uri="{FF2B5EF4-FFF2-40B4-BE49-F238E27FC236}">
                <a16:creationId xmlns="" xmlns:a16="http://schemas.microsoft.com/office/drawing/2014/main" id="{73FF6FAA-A443-494E-898B-8B7AA1A4D5DC}"/>
              </a:ext>
            </a:extLst>
          </p:cNvPr>
          <p:cNvSpPr>
            <a:spLocks noGrp="1"/>
          </p:cNvSpPr>
          <p:nvPr>
            <p:ph idx="1"/>
          </p:nvPr>
        </p:nvSpPr>
        <p:spPr>
          <a:xfrm>
            <a:off x="578179" y="2589432"/>
            <a:ext cx="9895000" cy="2972382"/>
          </a:xfrm>
        </p:spPr>
        <p:txBody>
          <a:bodyPr>
            <a:normAutofit/>
          </a:bodyPr>
          <a:lstStyle/>
          <a:p>
            <a:r>
              <a:rPr lang="en-US" sz="2000" dirty="0" smtClean="0"/>
              <a:t>John </a:t>
            </a:r>
            <a:r>
              <a:rPr lang="en-US" sz="2000" dirty="0"/>
              <a:t>S. </a:t>
            </a:r>
            <a:r>
              <a:rPr lang="en-US" sz="2000" dirty="0" err="1"/>
              <a:t>Burningham</a:t>
            </a:r>
            <a:r>
              <a:rPr lang="en-US" sz="2000" dirty="0"/>
              <a:t>, </a:t>
            </a:r>
            <a:r>
              <a:rPr lang="en-US" sz="2000" dirty="0" smtClean="0"/>
              <a:t>W2XAB, Amateur Radio Guide to DMR</a:t>
            </a:r>
          </a:p>
          <a:p>
            <a:r>
              <a:rPr lang="en-US" sz="2000" dirty="0"/>
              <a:t>AE2A DMR BASIC </a:t>
            </a:r>
            <a:r>
              <a:rPr lang="en-US" sz="2000" dirty="0" smtClean="0"/>
              <a:t>PROGRAMMING</a:t>
            </a:r>
          </a:p>
          <a:p>
            <a:r>
              <a:rPr lang="en-US" sz="2000" dirty="0"/>
              <a:t>Fred Moore, WD8KNI, </a:t>
            </a:r>
            <a:r>
              <a:rPr lang="en-US" sz="2000" dirty="0" smtClean="0">
                <a:hlinkClick r:id="rId2"/>
              </a:rPr>
              <a:t>fred@fmeco.com</a:t>
            </a:r>
            <a:r>
              <a:rPr lang="en-US" sz="2000" dirty="0" smtClean="0"/>
              <a:t> – Introduction to DMR</a:t>
            </a:r>
            <a:endParaRPr lang="en-US" sz="2000" dirty="0"/>
          </a:p>
          <a:p>
            <a:r>
              <a:rPr lang="en-US" sz="2000" dirty="0" smtClean="0"/>
              <a:t>Warren </a:t>
            </a:r>
            <a:r>
              <a:rPr lang="en-US" sz="2000" dirty="0"/>
              <a:t>Merkel, KD4Z, </a:t>
            </a:r>
            <a:r>
              <a:rPr lang="en-US" sz="2000" dirty="0" smtClean="0">
                <a:hlinkClick r:id="rId3"/>
              </a:rPr>
              <a:t>hullspeed21@gmail.com</a:t>
            </a:r>
            <a:r>
              <a:rPr lang="en-US" sz="2000" dirty="0" smtClean="0"/>
              <a:t> – Introduction to DMR</a:t>
            </a:r>
          </a:p>
          <a:p>
            <a:r>
              <a:rPr lang="en-US" sz="2000" dirty="0" smtClean="0"/>
              <a:t>Other unnamed sources.</a:t>
            </a:r>
          </a:p>
          <a:p>
            <a:endParaRPr lang="en-US" sz="2000" dirty="0"/>
          </a:p>
          <a:p>
            <a:endParaRPr lang="en-US" sz="2000" dirty="0" smtClean="0"/>
          </a:p>
          <a:p>
            <a:endParaRPr lang="en-US" sz="2000" dirty="0"/>
          </a:p>
        </p:txBody>
      </p:sp>
      <p:sp>
        <p:nvSpPr>
          <p:cNvPr id="4" name="Slide Number Placeholder 3">
            <a:extLst>
              <a:ext uri="{FF2B5EF4-FFF2-40B4-BE49-F238E27FC236}">
                <a16:creationId xmlns="" xmlns:a16="http://schemas.microsoft.com/office/drawing/2014/main" id="{4D32011C-2AB3-4AFF-BB16-B90A01236531}"/>
              </a:ext>
            </a:extLst>
          </p:cNvPr>
          <p:cNvSpPr>
            <a:spLocks noGrp="1"/>
          </p:cNvSpPr>
          <p:nvPr>
            <p:ph type="sldNum" sz="quarter" idx="12"/>
          </p:nvPr>
        </p:nvSpPr>
        <p:spPr/>
        <p:txBody>
          <a:bodyPr/>
          <a:lstStyle/>
          <a:p>
            <a:fld id="{D57F1E4F-1CFF-5643-939E-217C01CDF565}" type="slidenum">
              <a:rPr lang="en-US" smtClean="0"/>
              <a:pPr/>
              <a:t>52</a:t>
            </a:fld>
            <a:endParaRPr lang="en-US" dirty="0"/>
          </a:p>
        </p:txBody>
      </p:sp>
    </p:spTree>
    <p:extLst>
      <p:ext uri="{BB962C8B-B14F-4D97-AF65-F5344CB8AC3E}">
        <p14:creationId xmlns:p14="http://schemas.microsoft.com/office/powerpoint/2010/main" val="20562338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3E3DF7-48F5-456C-8B73-553CA8E71CC0}"/>
              </a:ext>
            </a:extLst>
          </p:cNvPr>
          <p:cNvSpPr>
            <a:spLocks noGrp="1"/>
          </p:cNvSpPr>
          <p:nvPr>
            <p:ph type="title"/>
          </p:nvPr>
        </p:nvSpPr>
        <p:spPr/>
        <p:txBody>
          <a:bodyPr/>
          <a:lstStyle/>
          <a:p>
            <a:r>
              <a:rPr lang="en-US" dirty="0" smtClean="0">
                <a:solidFill>
                  <a:schemeClr val="bg2">
                    <a:lumMod val="20000"/>
                    <a:lumOff val="80000"/>
                  </a:schemeClr>
                </a:solidFill>
              </a:rPr>
              <a:t>Q&amp;A</a:t>
            </a:r>
            <a:endParaRPr lang="en-US" dirty="0">
              <a:solidFill>
                <a:schemeClr val="bg2">
                  <a:lumMod val="20000"/>
                  <a:lumOff val="80000"/>
                </a:schemeClr>
              </a:solidFill>
            </a:endParaRPr>
          </a:p>
        </p:txBody>
      </p:sp>
      <p:sp>
        <p:nvSpPr>
          <p:cNvPr id="3" name="Content Placeholder 2">
            <a:extLst>
              <a:ext uri="{FF2B5EF4-FFF2-40B4-BE49-F238E27FC236}">
                <a16:creationId xmlns="" xmlns:a16="http://schemas.microsoft.com/office/drawing/2014/main" id="{73FF6FAA-A443-494E-898B-8B7AA1A4D5DC}"/>
              </a:ext>
            </a:extLst>
          </p:cNvPr>
          <p:cNvSpPr>
            <a:spLocks noGrp="1"/>
          </p:cNvSpPr>
          <p:nvPr>
            <p:ph idx="1"/>
          </p:nvPr>
        </p:nvSpPr>
        <p:spPr>
          <a:xfrm>
            <a:off x="578179" y="2589432"/>
            <a:ext cx="9895000" cy="2972382"/>
          </a:xfrm>
        </p:spPr>
        <p:txBody>
          <a:bodyPr>
            <a:normAutofit/>
          </a:bodyPr>
          <a:lstStyle/>
          <a:p>
            <a:r>
              <a:rPr lang="en-US" sz="2000" smtClean="0"/>
              <a:t>Questions</a:t>
            </a:r>
            <a:endParaRPr lang="en-US" sz="2000" dirty="0"/>
          </a:p>
        </p:txBody>
      </p:sp>
      <p:sp>
        <p:nvSpPr>
          <p:cNvPr id="4" name="Slide Number Placeholder 3">
            <a:extLst>
              <a:ext uri="{FF2B5EF4-FFF2-40B4-BE49-F238E27FC236}">
                <a16:creationId xmlns="" xmlns:a16="http://schemas.microsoft.com/office/drawing/2014/main" id="{4D32011C-2AB3-4AFF-BB16-B90A01236531}"/>
              </a:ext>
            </a:extLst>
          </p:cNvPr>
          <p:cNvSpPr>
            <a:spLocks noGrp="1"/>
          </p:cNvSpPr>
          <p:nvPr>
            <p:ph type="sldNum" sz="quarter" idx="12"/>
          </p:nvPr>
        </p:nvSpPr>
        <p:spPr/>
        <p:txBody>
          <a:bodyPr/>
          <a:lstStyle/>
          <a:p>
            <a:fld id="{D57F1E4F-1CFF-5643-939E-217C01CDF565}" type="slidenum">
              <a:rPr lang="en-US" smtClean="0"/>
              <a:pPr/>
              <a:t>53</a:t>
            </a:fld>
            <a:endParaRPr lang="en-US" dirty="0"/>
          </a:p>
        </p:txBody>
      </p:sp>
    </p:spTree>
    <p:extLst>
      <p:ext uri="{BB962C8B-B14F-4D97-AF65-F5344CB8AC3E}">
        <p14:creationId xmlns:p14="http://schemas.microsoft.com/office/powerpoint/2010/main" val="3923041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B62A42-62F9-4DBB-865D-499723B823BA}"/>
              </a:ext>
            </a:extLst>
          </p:cNvPr>
          <p:cNvSpPr>
            <a:spLocks noGrp="1"/>
          </p:cNvSpPr>
          <p:nvPr>
            <p:ph type="title"/>
          </p:nvPr>
        </p:nvSpPr>
        <p:spPr/>
        <p:txBody>
          <a:bodyPr/>
          <a:lstStyle/>
          <a:p>
            <a:r>
              <a:rPr lang="en-US" dirty="0">
                <a:solidFill>
                  <a:schemeClr val="tx1"/>
                </a:solidFill>
              </a:rPr>
              <a:t>Types of Digital Radio</a:t>
            </a:r>
          </a:p>
        </p:txBody>
      </p:sp>
      <p:sp>
        <p:nvSpPr>
          <p:cNvPr id="3" name="Content Placeholder 2">
            <a:extLst>
              <a:ext uri="{FF2B5EF4-FFF2-40B4-BE49-F238E27FC236}">
                <a16:creationId xmlns="" xmlns:a16="http://schemas.microsoft.com/office/drawing/2014/main" id="{B1A925BD-CE6F-492C-A677-67E90D67D93B}"/>
              </a:ext>
            </a:extLst>
          </p:cNvPr>
          <p:cNvSpPr>
            <a:spLocks noGrp="1"/>
          </p:cNvSpPr>
          <p:nvPr>
            <p:ph idx="1"/>
          </p:nvPr>
        </p:nvSpPr>
        <p:spPr>
          <a:xfrm>
            <a:off x="450166" y="2603500"/>
            <a:ext cx="11240086" cy="3416300"/>
          </a:xfrm>
        </p:spPr>
        <p:txBody>
          <a:bodyPr>
            <a:normAutofit lnSpcReduction="10000"/>
          </a:bodyPr>
          <a:lstStyle/>
          <a:p>
            <a:r>
              <a:rPr lang="en-US" sz="2600" dirty="0"/>
              <a:t>D-Star (ICOM / Kenwood / Flex) proprietary AMBE vocoder with Gaussian minimum shift keying or GMSK</a:t>
            </a:r>
          </a:p>
          <a:p>
            <a:pPr lvl="1"/>
            <a:r>
              <a:rPr lang="en-US" sz="2400" dirty="0"/>
              <a:t>GMSK is a continuous-phase frequency-shift keying modulation scheme</a:t>
            </a:r>
          </a:p>
          <a:p>
            <a:r>
              <a:rPr lang="en-US" sz="2800" dirty="0"/>
              <a:t>Fusion (</a:t>
            </a:r>
            <a:r>
              <a:rPr lang="en-US" sz="2800" dirty="0" err="1"/>
              <a:t>Yaesu</a:t>
            </a:r>
            <a:r>
              <a:rPr lang="en-US" sz="2800" dirty="0"/>
              <a:t>) AMBE CODEC with C4FM [4-level FS] modulation</a:t>
            </a:r>
          </a:p>
          <a:p>
            <a:r>
              <a:rPr lang="en-US" sz="2600" dirty="0"/>
              <a:t>DMR utilizes the DSVI AMBE+2™ 3600 bps vocoder by agreement of the manufacturers. Uses TDMA (Time Division) variant of C4FM </a:t>
            </a:r>
          </a:p>
          <a:p>
            <a:pPr lvl="1"/>
            <a:endParaRPr lang="en-US" sz="2400" dirty="0"/>
          </a:p>
          <a:p>
            <a:pPr lvl="1"/>
            <a:endParaRPr lang="en-US" sz="2200" dirty="0"/>
          </a:p>
        </p:txBody>
      </p:sp>
      <p:sp>
        <p:nvSpPr>
          <p:cNvPr id="4" name="Slide Number Placeholder 3">
            <a:extLst>
              <a:ext uri="{FF2B5EF4-FFF2-40B4-BE49-F238E27FC236}">
                <a16:creationId xmlns="" xmlns:a16="http://schemas.microsoft.com/office/drawing/2014/main" id="{A2E3CDF2-7656-4052-899E-1D5466C6960B}"/>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281936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552465-F61B-4D69-8D44-8C8B76A83AF0}"/>
              </a:ext>
            </a:extLst>
          </p:cNvPr>
          <p:cNvSpPr>
            <a:spLocks noGrp="1"/>
          </p:cNvSpPr>
          <p:nvPr>
            <p:ph type="title"/>
          </p:nvPr>
        </p:nvSpPr>
        <p:spPr/>
        <p:txBody>
          <a:bodyPr/>
          <a:lstStyle/>
          <a:p>
            <a:r>
              <a:rPr lang="en-US" dirty="0">
                <a:solidFill>
                  <a:schemeClr val="tx1"/>
                </a:solidFill>
              </a:rPr>
              <a:t>Why DMR?</a:t>
            </a:r>
          </a:p>
        </p:txBody>
      </p:sp>
      <p:sp>
        <p:nvSpPr>
          <p:cNvPr id="3" name="Content Placeholder 2">
            <a:extLst>
              <a:ext uri="{FF2B5EF4-FFF2-40B4-BE49-F238E27FC236}">
                <a16:creationId xmlns="" xmlns:a16="http://schemas.microsoft.com/office/drawing/2014/main" id="{B9257105-C28E-4DFD-9F1C-0F13B11D2D9C}"/>
              </a:ext>
            </a:extLst>
          </p:cNvPr>
          <p:cNvSpPr>
            <a:spLocks noGrp="1"/>
          </p:cNvSpPr>
          <p:nvPr>
            <p:ph idx="1"/>
          </p:nvPr>
        </p:nvSpPr>
        <p:spPr>
          <a:xfrm>
            <a:off x="424070" y="2603500"/>
            <a:ext cx="11290852" cy="3416300"/>
          </a:xfrm>
        </p:spPr>
        <p:txBody>
          <a:bodyPr>
            <a:normAutofit/>
          </a:bodyPr>
          <a:lstStyle/>
          <a:p>
            <a:r>
              <a:rPr lang="en-US" sz="2800" dirty="0"/>
              <a:t>HAMS adopted Commercial </a:t>
            </a:r>
            <a:r>
              <a:rPr lang="en-US" sz="2800" dirty="0" smtClean="0"/>
              <a:t>Equipment for repeaters</a:t>
            </a:r>
            <a:endParaRPr lang="en-US" sz="2800" dirty="0"/>
          </a:p>
          <a:p>
            <a:pPr lvl="1"/>
            <a:r>
              <a:rPr lang="en-US" sz="2400" dirty="0"/>
              <a:t>Relatively LOW </a:t>
            </a:r>
            <a:r>
              <a:rPr lang="en-US" sz="2400" dirty="0" smtClean="0"/>
              <a:t>cost</a:t>
            </a:r>
            <a:endParaRPr lang="en-US" sz="2400" dirty="0"/>
          </a:p>
          <a:p>
            <a:r>
              <a:rPr lang="en-US" sz="2800" dirty="0" smtClean="0"/>
              <a:t>Digital </a:t>
            </a:r>
            <a:r>
              <a:rPr lang="en-US" sz="2800" dirty="0"/>
              <a:t>has lower noise / better sound quality</a:t>
            </a:r>
          </a:p>
          <a:p>
            <a:r>
              <a:rPr lang="en-US" sz="2800" dirty="0"/>
              <a:t>Internet linking lets you access </a:t>
            </a:r>
            <a:r>
              <a:rPr lang="en-US" sz="2800" dirty="0" smtClean="0"/>
              <a:t>the world</a:t>
            </a:r>
          </a:p>
          <a:p>
            <a:r>
              <a:rPr lang="en-US" sz="2800" dirty="0" smtClean="0"/>
              <a:t>Cheap Chinese Radios</a:t>
            </a:r>
            <a:endParaRPr lang="en-US" sz="2800" dirty="0"/>
          </a:p>
        </p:txBody>
      </p:sp>
      <p:sp>
        <p:nvSpPr>
          <p:cNvPr id="4" name="Slide Number Placeholder 3">
            <a:extLst>
              <a:ext uri="{FF2B5EF4-FFF2-40B4-BE49-F238E27FC236}">
                <a16:creationId xmlns="" xmlns:a16="http://schemas.microsoft.com/office/drawing/2014/main" id="{81E0477B-82C4-4935-9A65-9F4E1C1B94C3}"/>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3998699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EBE2D8-959C-4A07-AFCA-B41A86183DAE}"/>
              </a:ext>
            </a:extLst>
          </p:cNvPr>
          <p:cNvSpPr>
            <a:spLocks noGrp="1"/>
          </p:cNvSpPr>
          <p:nvPr>
            <p:ph type="title"/>
          </p:nvPr>
        </p:nvSpPr>
        <p:spPr/>
        <p:txBody>
          <a:bodyPr/>
          <a:lstStyle/>
          <a:p>
            <a:r>
              <a:rPr lang="en-US" dirty="0">
                <a:solidFill>
                  <a:schemeClr val="tx1"/>
                </a:solidFill>
              </a:rPr>
              <a:t>What is </a:t>
            </a:r>
            <a:r>
              <a:rPr lang="en-US" dirty="0" smtClean="0">
                <a:solidFill>
                  <a:schemeClr val="tx1"/>
                </a:solidFill>
              </a:rPr>
              <a:t>DMR(Digital Mobile Radio)?</a:t>
            </a:r>
            <a:endParaRPr lang="en-US" dirty="0">
              <a:solidFill>
                <a:schemeClr val="tx1"/>
              </a:solidFill>
            </a:endParaRPr>
          </a:p>
        </p:txBody>
      </p:sp>
      <p:sp>
        <p:nvSpPr>
          <p:cNvPr id="3" name="Content Placeholder 2">
            <a:extLst>
              <a:ext uri="{FF2B5EF4-FFF2-40B4-BE49-F238E27FC236}">
                <a16:creationId xmlns="" xmlns:a16="http://schemas.microsoft.com/office/drawing/2014/main" id="{3126F3D0-CA9E-489B-BFEA-9F0B958D1B07}"/>
              </a:ext>
            </a:extLst>
          </p:cNvPr>
          <p:cNvSpPr>
            <a:spLocks noGrp="1"/>
          </p:cNvSpPr>
          <p:nvPr>
            <p:ph idx="1"/>
          </p:nvPr>
        </p:nvSpPr>
        <p:spPr>
          <a:xfrm>
            <a:off x="436098" y="2603500"/>
            <a:ext cx="11394831" cy="3416300"/>
          </a:xfrm>
        </p:spPr>
        <p:txBody>
          <a:bodyPr>
            <a:normAutofit fontScale="92500" lnSpcReduction="20000"/>
          </a:bodyPr>
          <a:lstStyle/>
          <a:p>
            <a:pPr marL="343080" lvl="0" indent="-343080">
              <a:buSzPct val="45000"/>
              <a:buFont typeface="StarSymbol"/>
              <a:buChar char="●"/>
            </a:pPr>
            <a:r>
              <a:rPr lang="en-US" sz="2400" dirty="0">
                <a:solidFill>
                  <a:srgbClr val="FFFFFF"/>
                </a:solidFill>
                <a:latin typeface="Arial" pitchFamily="34"/>
              </a:rPr>
              <a:t>A European Telecommunications Standards Institute (ETSI) standard first ratified in 2005.</a:t>
            </a:r>
          </a:p>
          <a:p>
            <a:pPr marL="343080" lvl="0" indent="-343080">
              <a:buSzPct val="45000"/>
              <a:buFont typeface="StarSymbol"/>
              <a:buChar char="●"/>
            </a:pPr>
            <a:r>
              <a:rPr lang="en-US" sz="2400" dirty="0">
                <a:solidFill>
                  <a:srgbClr val="FFFFFF"/>
                </a:solidFill>
                <a:latin typeface="Arial" pitchFamily="34"/>
              </a:rPr>
              <a:t>Meets 12.5kHz channel spacing and 6.25kHz regulatory equivalency standards</a:t>
            </a:r>
          </a:p>
          <a:p>
            <a:pPr marL="343080" lvl="0" indent="-343080">
              <a:buSzPct val="45000"/>
              <a:buFont typeface="StarSymbol"/>
              <a:buChar char="●"/>
            </a:pPr>
            <a:r>
              <a:rPr lang="en-US" sz="2400" dirty="0">
                <a:solidFill>
                  <a:srgbClr val="FFFFFF"/>
                </a:solidFill>
                <a:latin typeface="Arial" pitchFamily="34"/>
              </a:rPr>
              <a:t>Two slot Time Division Multiple Access (TDMA</a:t>
            </a:r>
            <a:r>
              <a:rPr lang="en-US" sz="2400" dirty="0" smtClean="0">
                <a:solidFill>
                  <a:srgbClr val="FFFFFF"/>
                </a:solidFill>
                <a:latin typeface="Arial" pitchFamily="34"/>
              </a:rPr>
              <a:t>)</a:t>
            </a:r>
            <a:endParaRPr lang="en-US" sz="2200" dirty="0"/>
          </a:p>
          <a:p>
            <a:pPr marL="343080" lvl="0" indent="-343080">
              <a:buSzPct val="45000"/>
              <a:buFont typeface="StarSymbol"/>
              <a:buChar char="●"/>
            </a:pPr>
            <a:r>
              <a:rPr lang="en-US" sz="2400" dirty="0">
                <a:solidFill>
                  <a:srgbClr val="FFFFFF"/>
                </a:solidFill>
                <a:latin typeface="Arial" pitchFamily="34"/>
              </a:rPr>
              <a:t>4 level FSK modulation</a:t>
            </a:r>
          </a:p>
          <a:p>
            <a:pPr marL="343080" lvl="0" indent="-343080">
              <a:buSzPct val="45000"/>
              <a:buFont typeface="StarSymbol"/>
              <a:buChar char="●"/>
            </a:pPr>
            <a:r>
              <a:rPr lang="en-US" sz="2400" dirty="0">
                <a:solidFill>
                  <a:srgbClr val="FFFFFF"/>
                </a:solidFill>
                <a:latin typeface="Arial" pitchFamily="34"/>
              </a:rPr>
              <a:t>Cutting edge Forward Error Correction (FEC)</a:t>
            </a:r>
          </a:p>
          <a:p>
            <a:pPr marL="343080" lvl="0" indent="-343080">
              <a:buSzPct val="45000"/>
              <a:buFont typeface="StarSymbol"/>
              <a:buChar char="●"/>
            </a:pPr>
            <a:r>
              <a:rPr lang="en-US" sz="2400" dirty="0">
                <a:solidFill>
                  <a:srgbClr val="FFFFFF"/>
                </a:solidFill>
                <a:latin typeface="Arial" pitchFamily="34"/>
              </a:rPr>
              <a:t>Commercial ETSI/TIA specs mean rugged performance and excellent service in RF congested urban environments</a:t>
            </a:r>
          </a:p>
          <a:p>
            <a:pPr marL="343080" lvl="0" indent="-343080">
              <a:buSzPct val="45000"/>
              <a:buFont typeface="StarSymbol"/>
              <a:buChar char="●"/>
            </a:pPr>
            <a:r>
              <a:rPr lang="en-US" sz="2400" dirty="0">
                <a:solidFill>
                  <a:srgbClr val="FFFFFF"/>
                </a:solidFill>
                <a:latin typeface="Arial" pitchFamily="34"/>
              </a:rPr>
              <a:t>Equipment interoperability is certified by the DMR </a:t>
            </a:r>
            <a:r>
              <a:rPr lang="en-US" sz="2400" dirty="0" smtClean="0">
                <a:solidFill>
                  <a:srgbClr val="FFFFFF"/>
                </a:solidFill>
                <a:latin typeface="Arial" pitchFamily="34"/>
              </a:rPr>
              <a:t>Association</a:t>
            </a:r>
            <a:endParaRPr lang="en-US" sz="2400" dirty="0">
              <a:solidFill>
                <a:srgbClr val="FFFFFF"/>
              </a:solidFill>
              <a:latin typeface="Arial" pitchFamily="34"/>
            </a:endParaRPr>
          </a:p>
        </p:txBody>
      </p:sp>
      <p:sp>
        <p:nvSpPr>
          <p:cNvPr id="4" name="Slide Number Placeholder 3">
            <a:extLst>
              <a:ext uri="{FF2B5EF4-FFF2-40B4-BE49-F238E27FC236}">
                <a16:creationId xmlns="" xmlns:a16="http://schemas.microsoft.com/office/drawing/2014/main" id="{CAACE8F4-841B-410B-851E-5C0D9FB4CAD3}"/>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2971996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5F92CF-0693-4917-9E47-11E6CB6EFAA6}"/>
              </a:ext>
            </a:extLst>
          </p:cNvPr>
          <p:cNvSpPr>
            <a:spLocks noGrp="1"/>
          </p:cNvSpPr>
          <p:nvPr>
            <p:ph type="title"/>
          </p:nvPr>
        </p:nvSpPr>
        <p:spPr/>
        <p:txBody>
          <a:bodyPr/>
          <a:lstStyle/>
          <a:p>
            <a:r>
              <a:rPr lang="en-US" dirty="0">
                <a:solidFill>
                  <a:schemeClr val="bg2">
                    <a:lumMod val="20000"/>
                    <a:lumOff val="80000"/>
                  </a:schemeClr>
                </a:solidFill>
              </a:rPr>
              <a:t>Basics of DMR – including some lingo</a:t>
            </a:r>
          </a:p>
        </p:txBody>
      </p:sp>
      <p:sp>
        <p:nvSpPr>
          <p:cNvPr id="3" name="Content Placeholder 2">
            <a:extLst>
              <a:ext uri="{FF2B5EF4-FFF2-40B4-BE49-F238E27FC236}">
                <a16:creationId xmlns="" xmlns:a16="http://schemas.microsoft.com/office/drawing/2014/main" id="{E86643A3-1151-4FD9-AA77-744CE249DD16}"/>
              </a:ext>
            </a:extLst>
          </p:cNvPr>
          <p:cNvSpPr>
            <a:spLocks noGrp="1"/>
          </p:cNvSpPr>
          <p:nvPr>
            <p:ph idx="1"/>
          </p:nvPr>
        </p:nvSpPr>
        <p:spPr/>
        <p:txBody>
          <a:bodyPr>
            <a:normAutofit/>
          </a:bodyPr>
          <a:lstStyle/>
          <a:p>
            <a:pPr marL="457200" indent="-457200">
              <a:buFont typeface="+mj-lt"/>
              <a:buAutoNum type="alphaUcPeriod"/>
            </a:pPr>
            <a:r>
              <a:rPr lang="en-US" sz="3600" dirty="0" smtClean="0"/>
              <a:t>Timeslots</a:t>
            </a:r>
            <a:endParaRPr lang="en-US" sz="3600" dirty="0"/>
          </a:p>
          <a:p>
            <a:pPr marL="457200" indent="-457200">
              <a:buFont typeface="+mj-lt"/>
              <a:buAutoNum type="alphaUcPeriod"/>
            </a:pPr>
            <a:r>
              <a:rPr lang="en-US" sz="3600" dirty="0" err="1" smtClean="0"/>
              <a:t>Talkgroups</a:t>
            </a:r>
            <a:r>
              <a:rPr lang="en-US" sz="3600" dirty="0" smtClean="0"/>
              <a:t> or Digital Contacts</a:t>
            </a:r>
          </a:p>
          <a:p>
            <a:pPr marL="457200" indent="-457200">
              <a:buFont typeface="+mj-lt"/>
              <a:buAutoNum type="alphaUcPeriod"/>
            </a:pPr>
            <a:r>
              <a:rPr lang="en-US" sz="3600" dirty="0" smtClean="0"/>
              <a:t>“Color Codes”</a:t>
            </a:r>
          </a:p>
          <a:p>
            <a:pPr marL="457200" indent="-457200">
              <a:buFont typeface="+mj-lt"/>
              <a:buAutoNum type="alphaUcPeriod"/>
            </a:pPr>
            <a:r>
              <a:rPr lang="en-US" sz="3600" dirty="0" smtClean="0"/>
              <a:t>Channels</a:t>
            </a:r>
          </a:p>
          <a:p>
            <a:pPr marL="457200" indent="-457200">
              <a:buFont typeface="+mj-lt"/>
              <a:buAutoNum type="alphaUcPeriod"/>
            </a:pPr>
            <a:r>
              <a:rPr lang="en-US" sz="3600" dirty="0" smtClean="0"/>
              <a:t>Zones</a:t>
            </a:r>
            <a:endParaRPr lang="en-US" sz="3600" dirty="0"/>
          </a:p>
        </p:txBody>
      </p:sp>
      <p:sp>
        <p:nvSpPr>
          <p:cNvPr id="4" name="Slide Number Placeholder 3">
            <a:extLst>
              <a:ext uri="{FF2B5EF4-FFF2-40B4-BE49-F238E27FC236}">
                <a16:creationId xmlns="" xmlns:a16="http://schemas.microsoft.com/office/drawing/2014/main" id="{16A4EDA7-861A-4997-8ED2-E19823400C2E}"/>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19754821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3152</TotalTime>
  <Words>2333</Words>
  <Application>Microsoft Office PowerPoint</Application>
  <PresentationFormat>Widescreen</PresentationFormat>
  <Paragraphs>371</Paragraphs>
  <Slides>53</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53</vt:i4>
      </vt:variant>
    </vt:vector>
  </HeadingPairs>
  <TitlesOfParts>
    <vt:vector size="66" baseType="lpstr">
      <vt:lpstr>Arial Unicode MS</vt:lpstr>
      <vt:lpstr>Arial</vt:lpstr>
      <vt:lpstr>Calibri</vt:lpstr>
      <vt:lpstr>Calibri</vt:lpstr>
      <vt:lpstr>Carbon Block</vt:lpstr>
      <vt:lpstr>Century Gothic</vt:lpstr>
      <vt:lpstr>StarSymbol</vt:lpstr>
      <vt:lpstr>Tahoma</vt:lpstr>
      <vt:lpstr>Times New Roman</vt:lpstr>
      <vt:lpstr>Verdana</vt:lpstr>
      <vt:lpstr>Wingdings</vt:lpstr>
      <vt:lpstr>Wingdings 3</vt:lpstr>
      <vt:lpstr>Ion Boardroom</vt:lpstr>
      <vt:lpstr>      DMR radio</vt:lpstr>
      <vt:lpstr>First thing to do is REGISTER yourself</vt:lpstr>
      <vt:lpstr>DMR “MARC” ID </vt:lpstr>
      <vt:lpstr>Digital vs. Analog</vt:lpstr>
      <vt:lpstr>Digital vs. Analog, p2</vt:lpstr>
      <vt:lpstr>Types of Digital Radio</vt:lpstr>
      <vt:lpstr>Why DMR?</vt:lpstr>
      <vt:lpstr>What is DMR(Digital Mobile Radio)?</vt:lpstr>
      <vt:lpstr>Basics of DMR – including some lingo</vt:lpstr>
      <vt:lpstr>Timeslots     2-Slot TDMA</vt:lpstr>
      <vt:lpstr>(C) TIME SLOTS (TDMA)</vt:lpstr>
      <vt:lpstr>2-Slot TDMA</vt:lpstr>
      <vt:lpstr>Time Slots</vt:lpstr>
      <vt:lpstr>Talk Groups or Digital Contacts</vt:lpstr>
      <vt:lpstr>Talk Groups or Digital Contacts</vt:lpstr>
      <vt:lpstr>Talk Groups or Digital Contacts</vt:lpstr>
      <vt:lpstr>Geographic by Continent  Country</vt:lpstr>
      <vt:lpstr>(E) TG are Geographic by Continent</vt:lpstr>
      <vt:lpstr>Regional Talkgroup Structure</vt:lpstr>
      <vt:lpstr>TG can get more specific within each region; Some ignore pattern</vt:lpstr>
      <vt:lpstr>More Detail (5 &amp; 6 Digit codes)</vt:lpstr>
      <vt:lpstr>US and Texas Talkgroups</vt:lpstr>
      <vt:lpstr>Talkgroup – Different Networks</vt:lpstr>
      <vt:lpstr>Talkgroup – Different Networks</vt:lpstr>
      <vt:lpstr>CODEPLUG – Talkgroups or Digital Contacts</vt:lpstr>
      <vt:lpstr>Channels</vt:lpstr>
      <vt:lpstr>CODEPLUG – Channels</vt:lpstr>
      <vt:lpstr>Zones</vt:lpstr>
      <vt:lpstr>CODEPLUG – Zones</vt:lpstr>
      <vt:lpstr>CODEPLUG</vt:lpstr>
      <vt:lpstr>CODEPLUG CPS (Code Plug Software)</vt:lpstr>
      <vt:lpstr>CODEPLUG – General Settings</vt:lpstr>
      <vt:lpstr>CODEPLUG – Talkgroups or Digital Contacts</vt:lpstr>
      <vt:lpstr>CODEPLUG – Channels</vt:lpstr>
      <vt:lpstr>Channels</vt:lpstr>
      <vt:lpstr>CODEPLUG – Creating Channels</vt:lpstr>
      <vt:lpstr>“Color” Codes</vt:lpstr>
      <vt:lpstr>“Color” Codes</vt:lpstr>
      <vt:lpstr>CODEPLUG – Zones</vt:lpstr>
      <vt:lpstr>CODEPLUG – Receive Groups</vt:lpstr>
      <vt:lpstr>CODEPLUG – Receive Groups</vt:lpstr>
      <vt:lpstr>CODEPLUG – Receive Groups</vt:lpstr>
      <vt:lpstr>CODEPLUG – Scanning</vt:lpstr>
      <vt:lpstr>CODEPLUG – Scanning</vt:lpstr>
      <vt:lpstr>CODEPLUG – Scanning</vt:lpstr>
      <vt:lpstr>CODEPLUG – Software</vt:lpstr>
      <vt:lpstr>RADIO’s</vt:lpstr>
      <vt:lpstr>Talkgroup Usage</vt:lpstr>
      <vt:lpstr>Talkgroup Usage – Repeater PTT</vt:lpstr>
      <vt:lpstr>Promiscuous Mode</vt:lpstr>
      <vt:lpstr>DMR-MARC vs Brandmeister Repeaters</vt:lpstr>
      <vt:lpstr>Credits and Acknowledgements</vt:lpstr>
      <vt:lpstr>Q&amp;A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DMR radio</dc:title>
  <dc:creator>Richard Nelson</dc:creator>
  <cp:lastModifiedBy>Harold Fitzgerald</cp:lastModifiedBy>
  <cp:revision>107</cp:revision>
  <dcterms:created xsi:type="dcterms:W3CDTF">2017-07-01T16:34:06Z</dcterms:created>
  <dcterms:modified xsi:type="dcterms:W3CDTF">2018-09-28T20:46:26Z</dcterms:modified>
</cp:coreProperties>
</file>