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notesMasterIdLst>
    <p:notesMasterId r:id="rId45"/>
  </p:notesMasterIdLst>
  <p:sldIdLst>
    <p:sldId id="327" r:id="rId2"/>
    <p:sldId id="322" r:id="rId3"/>
    <p:sldId id="325" r:id="rId4"/>
    <p:sldId id="323" r:id="rId5"/>
    <p:sldId id="283" r:id="rId6"/>
    <p:sldId id="324" r:id="rId7"/>
    <p:sldId id="286" r:id="rId8"/>
    <p:sldId id="287" r:id="rId9"/>
    <p:sldId id="306" r:id="rId10"/>
    <p:sldId id="285" r:id="rId11"/>
    <p:sldId id="288" r:id="rId12"/>
    <p:sldId id="302" r:id="rId13"/>
    <p:sldId id="315" r:id="rId14"/>
    <p:sldId id="289" r:id="rId15"/>
    <p:sldId id="307" r:id="rId16"/>
    <p:sldId id="308" r:id="rId17"/>
    <p:sldId id="309" r:id="rId18"/>
    <p:sldId id="310" r:id="rId19"/>
    <p:sldId id="314" r:id="rId20"/>
    <p:sldId id="303" r:id="rId21"/>
    <p:sldId id="304" r:id="rId22"/>
    <p:sldId id="305" r:id="rId23"/>
    <p:sldId id="291" r:id="rId24"/>
    <p:sldId id="293" r:id="rId25"/>
    <p:sldId id="299" r:id="rId26"/>
    <p:sldId id="292" r:id="rId27"/>
    <p:sldId id="294" r:id="rId28"/>
    <p:sldId id="311" r:id="rId29"/>
    <p:sldId id="312" r:id="rId30"/>
    <p:sldId id="295" r:id="rId31"/>
    <p:sldId id="296" r:id="rId32"/>
    <p:sldId id="297" r:id="rId33"/>
    <p:sldId id="298" r:id="rId34"/>
    <p:sldId id="313" r:id="rId35"/>
    <p:sldId id="300" r:id="rId36"/>
    <p:sldId id="301" r:id="rId37"/>
    <p:sldId id="316" r:id="rId38"/>
    <p:sldId id="317" r:id="rId39"/>
    <p:sldId id="318" r:id="rId40"/>
    <p:sldId id="319" r:id="rId41"/>
    <p:sldId id="320" r:id="rId42"/>
    <p:sldId id="321" r:id="rId43"/>
    <p:sldId id="290"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49A9F0-DB0E-4557-A7D5-497FDA8DFB39}"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A3EE4-383C-4C64-B0FA-A77D8FD243FD}" type="slidenum">
              <a:rPr lang="en-US" smtClean="0"/>
              <a:t>‹#›</a:t>
            </a:fld>
            <a:endParaRPr lang="en-US"/>
          </a:p>
        </p:txBody>
      </p:sp>
    </p:spTree>
    <p:extLst>
      <p:ext uri="{BB962C8B-B14F-4D97-AF65-F5344CB8AC3E}">
        <p14:creationId xmlns:p14="http://schemas.microsoft.com/office/powerpoint/2010/main" val="60095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8AFCB460-F3C3-478E-AC65-70EF14765279}" type="datetime1">
              <a:rPr lang="en-US" smtClean="0"/>
              <a:t>9/27/2018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a:t>
              </a:t>
            </a:r>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880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F92C73-FF4A-4227-B68D-DE6A9D390F68}" type="datetime1">
              <a:rPr lang="en-US" smtClean="0"/>
              <a:t>9/27/2018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6407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B20C80D-D052-466D-99C1-0A09D9A0897E}" type="datetime1">
              <a:rPr lang="en-US" smtClean="0"/>
              <a:t>9/27/2018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678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C299329-C345-4E83-A52E-2AC368131108}" type="datetime1">
              <a:rPr lang="en-US" smtClean="0"/>
              <a:t>9/27/2018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1378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E8BDD7-959E-4B10-8FA9-0EE10545EBE7}" type="datetime1">
              <a:rPr lang="en-US" smtClean="0"/>
              <a:t>9/27/2018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282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4D34A9E-D938-41F0-9D0E-EBA5E857EF56}" type="datetime1">
              <a:rPr lang="en-US" smtClean="0"/>
              <a:t>9/27/2018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2773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DAA61B2-38AB-4608-B917-BB77AD55283F}" type="datetime1">
              <a:rPr lang="en-US" smtClean="0"/>
              <a:t>9/27/2018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925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6943B-D5B4-463C-93C1-A7F3822E46AF}" type="datetime1">
              <a:rPr lang="en-US" smtClean="0"/>
              <a:t>9/27/2018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786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18254-DCDB-4A7B-AFE5-019D75072335}" type="datetime1">
              <a:rPr lang="en-US" smtClean="0"/>
              <a:t>9/27/2018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81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01031D-7FAA-4529-9AEF-C7C8AAA8B7AB}" type="datetime1">
              <a:rPr lang="en-US" smtClean="0"/>
              <a:t>9/27/2018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3785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8D27C7-850F-4252-8692-E83EAF15BDDB}" type="datetime1">
              <a:rPr lang="en-US" smtClean="0"/>
              <a:t>9/27/2018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484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B75D0-07A9-4482-BC6F-90F568482D49}" type="datetime1">
              <a:rPr lang="en-US" smtClean="0"/>
              <a:t>9/27/2018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229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2BCD97-D758-45E6-85BF-FE174769DFB9}" type="datetime1">
              <a:rPr lang="en-US" smtClean="0"/>
              <a:t>9/27/2018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93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03EC6B-E862-459E-AA30-FB802751BE77}" type="datetime1">
              <a:rPr lang="en-US" smtClean="0"/>
              <a:t>9/27/2018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70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9F9F72-A4A4-44C9-B108-5ADAA67A7E43}" type="datetime1">
              <a:rPr lang="en-US" smtClean="0"/>
              <a:t>9/27/2018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944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7AB82D6-BDA8-4823-815A-968288BCB454}" type="datetime1">
              <a:rPr lang="en-US" smtClean="0"/>
              <a:t>9/27/2018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2098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2AED807-3023-48B0-BE48-7377D9D34987}" type="datetime1">
              <a:rPr lang="en-US" smtClean="0"/>
              <a:t>9/27/2018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749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859AAFD-9C6A-47C7-9898-230FAD075E8B}" type="datetime1">
              <a:rPr lang="en-US" smtClean="0"/>
              <a:t>9/27/2018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a:t>
              </a:t>
            </a:r>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98603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tyt888.com/?mod=download" TargetMode="External"/><Relationship Id="rId2" Type="http://schemas.openxmlformats.org/officeDocument/2006/relationships/hyperlink" Target="https://angryip.org/" TargetMode="External"/><Relationship Id="rId1" Type="http://schemas.openxmlformats.org/officeDocument/2006/relationships/slideLayout" Target="../slideLayouts/slideLayout2.xml"/><Relationship Id="rId6" Type="http://schemas.openxmlformats.org/officeDocument/2006/relationships/hyperlink" Target="https://etcher.io/" TargetMode="External"/><Relationship Id="rId5" Type="http://schemas.openxmlformats.org/officeDocument/2006/relationships/hyperlink" Target="https://sourceforge.net/projects/win32diskimager/files/latest/download" TargetMode="External"/><Relationship Id="rId4" Type="http://schemas.openxmlformats.org/officeDocument/2006/relationships/hyperlink" Target="https://www.pistar.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pistar.uk/"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brandmeister.network/"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javascript:;"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4E46-23B7-4317-B164-61721F8BF2D7}"/>
              </a:ext>
            </a:extLst>
          </p:cNvPr>
          <p:cNvSpPr>
            <a:spLocks noGrp="1"/>
          </p:cNvSpPr>
          <p:nvPr>
            <p:ph type="ctrTitle"/>
          </p:nvPr>
        </p:nvSpPr>
        <p:spPr>
          <a:xfrm>
            <a:off x="843975" y="682426"/>
            <a:ext cx="7376833" cy="3573052"/>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6000" b="1" dirty="0">
                <a:solidFill>
                  <a:schemeClr val="accent4">
                    <a:lumMod val="50000"/>
                  </a:schemeClr>
                </a:solidFill>
              </a:rPr>
              <a:t>DMR Radio Training</a:t>
            </a:r>
          </a:p>
        </p:txBody>
      </p:sp>
      <p:sp>
        <p:nvSpPr>
          <p:cNvPr id="3" name="Subtitle 2">
            <a:extLst>
              <a:ext uri="{FF2B5EF4-FFF2-40B4-BE49-F238E27FC236}">
                <a16:creationId xmlns:a16="http://schemas.microsoft.com/office/drawing/2014/main" id="{BBE1EE67-B944-4C78-B06F-783653491D3D}"/>
              </a:ext>
            </a:extLst>
          </p:cNvPr>
          <p:cNvSpPr>
            <a:spLocks noGrp="1"/>
          </p:cNvSpPr>
          <p:nvPr>
            <p:ph type="subTitle" idx="1"/>
          </p:nvPr>
        </p:nvSpPr>
        <p:spPr>
          <a:xfrm>
            <a:off x="1014278" y="4346556"/>
            <a:ext cx="4269899" cy="1939943"/>
          </a:xfrm>
        </p:spPr>
        <p:txBody>
          <a:bodyPr>
            <a:normAutofit/>
          </a:bodyPr>
          <a:lstStyle/>
          <a:p>
            <a:pPr algn="ctr"/>
            <a:r>
              <a:rPr lang="en-US" sz="3200" dirty="0">
                <a:solidFill>
                  <a:srgbClr val="FFC000"/>
                </a:solidFill>
                <a:latin typeface="AR BLANCA" panose="02000000000000000000" pitchFamily="2" charset="0"/>
              </a:rPr>
              <a:t>Instructors</a:t>
            </a:r>
          </a:p>
          <a:p>
            <a:r>
              <a:rPr lang="en-US" sz="1700" dirty="0">
                <a:solidFill>
                  <a:schemeClr val="tx2"/>
                </a:solidFill>
              </a:rPr>
              <a:t>Marty Fitzgerald – W5MF</a:t>
            </a:r>
          </a:p>
          <a:p>
            <a:r>
              <a:rPr lang="en-US" sz="1700" dirty="0">
                <a:solidFill>
                  <a:schemeClr val="tx2"/>
                </a:solidFill>
              </a:rPr>
              <a:t>Walter Holmes – K5WH</a:t>
            </a:r>
          </a:p>
          <a:p>
            <a:r>
              <a:rPr lang="en-US" sz="1700" dirty="0">
                <a:solidFill>
                  <a:schemeClr val="tx2"/>
                </a:solidFill>
              </a:rPr>
              <a:t>Ron Matusek - WA6TQH</a:t>
            </a:r>
          </a:p>
        </p:txBody>
      </p:sp>
      <p:pic>
        <p:nvPicPr>
          <p:cNvPr id="5" name="Picture 4">
            <a:extLst>
              <a:ext uri="{FF2B5EF4-FFF2-40B4-BE49-F238E27FC236}">
                <a16:creationId xmlns:a16="http://schemas.microsoft.com/office/drawing/2014/main" id="{B4379F95-9333-4AE5-A189-04C6BBBBADFB}"/>
              </a:ext>
            </a:extLst>
          </p:cNvPr>
          <p:cNvPicPr>
            <a:picLocks noChangeAspect="1"/>
          </p:cNvPicPr>
          <p:nvPr/>
        </p:nvPicPr>
        <p:blipFill>
          <a:blip r:embed="rId2"/>
          <a:stretch>
            <a:fillRect/>
          </a:stretch>
        </p:blipFill>
        <p:spPr>
          <a:xfrm>
            <a:off x="843975" y="682426"/>
            <a:ext cx="4723809" cy="2285714"/>
          </a:xfrm>
          <a:prstGeom prst="rect">
            <a:avLst/>
          </a:prstGeom>
        </p:spPr>
      </p:pic>
      <p:sp>
        <p:nvSpPr>
          <p:cNvPr id="6" name="Slide Number Placeholder 5">
            <a:extLst>
              <a:ext uri="{FF2B5EF4-FFF2-40B4-BE49-F238E27FC236}">
                <a16:creationId xmlns:a16="http://schemas.microsoft.com/office/drawing/2014/main" id="{504024DD-E6AA-43B3-A5AD-95BC285C1322}"/>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7" name="Date Placeholder 6">
            <a:extLst>
              <a:ext uri="{FF2B5EF4-FFF2-40B4-BE49-F238E27FC236}">
                <a16:creationId xmlns:a16="http://schemas.microsoft.com/office/drawing/2014/main" id="{47932512-0DA3-4251-8B86-AB673628CE33}"/>
              </a:ext>
            </a:extLst>
          </p:cNvPr>
          <p:cNvSpPr>
            <a:spLocks noGrp="1"/>
          </p:cNvSpPr>
          <p:nvPr>
            <p:ph type="dt" sz="half" idx="10"/>
          </p:nvPr>
        </p:nvSpPr>
        <p:spPr>
          <a:xfrm>
            <a:off x="9741878" y="5735684"/>
            <a:ext cx="1447329" cy="375137"/>
          </a:xfrm>
        </p:spPr>
        <p:txBody>
          <a:bodyPr/>
          <a:lstStyle/>
          <a:p>
            <a:pPr algn="r"/>
            <a:r>
              <a:rPr lang="en-US" sz="1600" dirty="0">
                <a:solidFill>
                  <a:schemeClr val="accent5">
                    <a:lumMod val="40000"/>
                    <a:lumOff val="60000"/>
                  </a:schemeClr>
                </a:solidFill>
                <a:latin typeface="Carbon Block" panose="00000400000000000000" pitchFamily="2" charset="0"/>
              </a:rPr>
              <a:t>9/29/2018</a:t>
            </a:r>
          </a:p>
        </p:txBody>
      </p:sp>
      <p:pic>
        <p:nvPicPr>
          <p:cNvPr id="8" name="Picture 7"/>
          <p:cNvPicPr>
            <a:picLocks noChangeAspect="1"/>
          </p:cNvPicPr>
          <p:nvPr/>
        </p:nvPicPr>
        <p:blipFill rotWithShape="1">
          <a:blip r:embed="rId3"/>
          <a:srcRect l="28791" r="22956"/>
          <a:stretch/>
        </p:blipFill>
        <p:spPr>
          <a:xfrm>
            <a:off x="9442939" y="1178903"/>
            <a:ext cx="1591408" cy="3076575"/>
          </a:xfrm>
          <a:prstGeom prst="rect">
            <a:avLst/>
          </a:prstGeom>
        </p:spPr>
      </p:pic>
      <p:sp>
        <p:nvSpPr>
          <p:cNvPr id="4" name="TextBox 3"/>
          <p:cNvSpPr txBox="1"/>
          <p:nvPr/>
        </p:nvSpPr>
        <p:spPr>
          <a:xfrm>
            <a:off x="6928339" y="4441583"/>
            <a:ext cx="4545623" cy="369332"/>
          </a:xfrm>
          <a:prstGeom prst="rect">
            <a:avLst/>
          </a:prstGeom>
          <a:noFill/>
        </p:spPr>
        <p:txBody>
          <a:bodyPr wrap="square" rtlCol="0">
            <a:spAutoFit/>
          </a:bodyPr>
          <a:lstStyle/>
          <a:p>
            <a:r>
              <a:rPr lang="en-US" dirty="0"/>
              <a:t>Digital Mobile Radio communications</a:t>
            </a:r>
          </a:p>
        </p:txBody>
      </p:sp>
    </p:spTree>
    <p:extLst>
      <p:ext uri="{BB962C8B-B14F-4D97-AF65-F5344CB8AC3E}">
        <p14:creationId xmlns:p14="http://schemas.microsoft.com/office/powerpoint/2010/main" val="956634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1057355"/>
          </a:xfrm>
        </p:spPr>
        <p:txBody>
          <a:bodyPr/>
          <a:lstStyle/>
          <a:p>
            <a:pPr algn="ctr"/>
            <a:r>
              <a:rPr lang="en-US" dirty="0">
                <a:solidFill>
                  <a:srgbClr val="FFFF00"/>
                </a:solidFill>
              </a:rPr>
              <a:t>Duplex Assembly with Pi-3 B+</a:t>
            </a:r>
            <a:br>
              <a:rPr lang="en-US" b="1" dirty="0">
                <a:solidFill>
                  <a:srgbClr val="002060"/>
                </a:solidFill>
              </a:rPr>
            </a:br>
            <a:r>
              <a:rPr lang="en-US" sz="2400" dirty="0">
                <a:solidFill>
                  <a:schemeClr val="bg1"/>
                </a:solidFill>
              </a:rPr>
              <a:t>Two TS </a:t>
            </a:r>
            <a:r>
              <a:rPr lang="en-US" sz="2400" dirty="0" err="1">
                <a:solidFill>
                  <a:schemeClr val="bg1"/>
                </a:solidFill>
              </a:rPr>
              <a:t>visability</a:t>
            </a:r>
            <a:endParaRPr lang="en-US" sz="2400" dirty="0">
              <a:solidFill>
                <a:schemeClr val="bg1"/>
              </a:solidFill>
            </a:endParaRPr>
          </a:p>
        </p:txBody>
      </p:sp>
      <p:pic>
        <p:nvPicPr>
          <p:cNvPr id="5" name="Content Placeholder 4"/>
          <p:cNvPicPr>
            <a:picLocks noGrp="1" noChangeAspect="1"/>
          </p:cNvPicPr>
          <p:nvPr>
            <p:ph idx="1"/>
          </p:nvPr>
        </p:nvPicPr>
        <p:blipFill>
          <a:blip r:embed="rId2"/>
          <a:stretch>
            <a:fillRect/>
          </a:stretch>
        </p:blipFill>
        <p:spPr>
          <a:xfrm>
            <a:off x="1149172" y="2633518"/>
            <a:ext cx="3603691" cy="3416300"/>
          </a:xfrm>
        </p:spPr>
      </p:pic>
      <p:sp>
        <p:nvSpPr>
          <p:cNvPr id="4" name="Slide Number Placeholder 3"/>
          <p:cNvSpPr>
            <a:spLocks noGrp="1"/>
          </p:cNvSpPr>
          <p:nvPr>
            <p:ph type="sldNum" sz="quarter" idx="12"/>
          </p:nvPr>
        </p:nvSpPr>
        <p:spPr/>
        <p:txBody>
          <a:bodyPr/>
          <a:lstStyle/>
          <a:p>
            <a:fld id="{D57F1E4F-1CFF-5643-939E-217C01CDF565}" type="slidenum">
              <a:rPr lang="en-US" smtClean="0"/>
              <a:pPr/>
              <a:t>10</a:t>
            </a:fld>
            <a:endParaRPr lang="en-US" dirty="0"/>
          </a:p>
        </p:txBody>
      </p:sp>
      <p:pic>
        <p:nvPicPr>
          <p:cNvPr id="6" name="Picture 5"/>
          <p:cNvPicPr>
            <a:picLocks noChangeAspect="1"/>
          </p:cNvPicPr>
          <p:nvPr/>
        </p:nvPicPr>
        <p:blipFill>
          <a:blip r:embed="rId3"/>
          <a:stretch>
            <a:fillRect/>
          </a:stretch>
        </p:blipFill>
        <p:spPr>
          <a:xfrm>
            <a:off x="5642801" y="2803524"/>
            <a:ext cx="4704529" cy="3349625"/>
          </a:xfrm>
          <a:prstGeom prst="rect">
            <a:avLst/>
          </a:prstGeom>
        </p:spPr>
      </p:pic>
      <p:sp>
        <p:nvSpPr>
          <p:cNvPr id="7" name="TextBox 6"/>
          <p:cNvSpPr txBox="1"/>
          <p:nvPr/>
        </p:nvSpPr>
        <p:spPr>
          <a:xfrm>
            <a:off x="766618" y="6049818"/>
            <a:ext cx="4368800" cy="369332"/>
          </a:xfrm>
          <a:prstGeom prst="rect">
            <a:avLst/>
          </a:prstGeom>
          <a:noFill/>
        </p:spPr>
        <p:txBody>
          <a:bodyPr wrap="square" rtlCol="0">
            <a:spAutoFit/>
          </a:bodyPr>
          <a:lstStyle/>
          <a:p>
            <a:r>
              <a:rPr lang="en-US"/>
              <a:t>Winters Huang &lt;bi7jta@gmail.com&gt;</a:t>
            </a:r>
            <a:endParaRPr lang="en-US" dirty="0"/>
          </a:p>
        </p:txBody>
      </p:sp>
    </p:spTree>
    <p:extLst>
      <p:ext uri="{BB962C8B-B14F-4D97-AF65-F5344CB8AC3E}">
        <p14:creationId xmlns:p14="http://schemas.microsoft.com/office/powerpoint/2010/main" val="3117149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5303" y="226150"/>
            <a:ext cx="8761413" cy="1547859"/>
          </a:xfrm>
        </p:spPr>
        <p:txBody>
          <a:bodyPr/>
          <a:lstStyle/>
          <a:p>
            <a:pPr algn="ctr" fontAlgn="ctr"/>
            <a:br>
              <a:rPr lang="en-US" dirty="0"/>
            </a:br>
            <a:r>
              <a:rPr lang="en-US" dirty="0" err="1">
                <a:solidFill>
                  <a:srgbClr val="FFFF00"/>
                </a:solidFill>
              </a:rPr>
              <a:t>Eleduino</a:t>
            </a:r>
            <a:r>
              <a:rPr lang="en-US" dirty="0">
                <a:solidFill>
                  <a:srgbClr val="FFFF00"/>
                </a:solidFill>
              </a:rPr>
              <a:t> Raspberry Pi 3, 2 and B+ Case Aluminum or Plastic</a:t>
            </a:r>
          </a:p>
        </p:txBody>
      </p:sp>
      <p:pic>
        <p:nvPicPr>
          <p:cNvPr id="5" name="Content Placeholder 4"/>
          <p:cNvPicPr>
            <a:picLocks noGrp="1" noChangeAspect="1"/>
          </p:cNvPicPr>
          <p:nvPr>
            <p:ph idx="1"/>
          </p:nvPr>
        </p:nvPicPr>
        <p:blipFill>
          <a:blip r:embed="rId2"/>
          <a:stretch>
            <a:fillRect/>
          </a:stretch>
        </p:blipFill>
        <p:spPr>
          <a:xfrm>
            <a:off x="1239573" y="2682876"/>
            <a:ext cx="4555066" cy="3416300"/>
          </a:xfrm>
        </p:spPr>
      </p:pic>
      <p:sp>
        <p:nvSpPr>
          <p:cNvPr id="4" name="Slide Number Placeholder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7" name="TextBox 6"/>
          <p:cNvSpPr txBox="1"/>
          <p:nvPr/>
        </p:nvSpPr>
        <p:spPr>
          <a:xfrm>
            <a:off x="471056" y="6099176"/>
            <a:ext cx="11720944" cy="369332"/>
          </a:xfrm>
          <a:prstGeom prst="rect">
            <a:avLst/>
          </a:prstGeom>
          <a:noFill/>
        </p:spPr>
        <p:txBody>
          <a:bodyPr wrap="square" rtlCol="0">
            <a:spAutoFit/>
          </a:bodyPr>
          <a:lstStyle/>
          <a:p>
            <a:r>
              <a:rPr lang="en-US"/>
              <a:t>https://www.amazon.com/gp/product/B01LZ3I5R4/ref=oh_aui_detailpage_o09_s00?ie=UTF8&amp;psc=1</a:t>
            </a:r>
            <a:endParaRPr lang="en-US" dirty="0"/>
          </a:p>
        </p:txBody>
      </p:sp>
      <p:pic>
        <p:nvPicPr>
          <p:cNvPr id="3" name="Picture 2"/>
          <p:cNvPicPr>
            <a:picLocks noChangeAspect="1"/>
          </p:cNvPicPr>
          <p:nvPr/>
        </p:nvPicPr>
        <p:blipFill>
          <a:blip r:embed="rId3"/>
          <a:stretch>
            <a:fillRect/>
          </a:stretch>
        </p:blipFill>
        <p:spPr>
          <a:xfrm>
            <a:off x="6630717" y="2682876"/>
            <a:ext cx="1783134" cy="3170016"/>
          </a:xfrm>
          <a:prstGeom prst="rect">
            <a:avLst/>
          </a:prstGeom>
        </p:spPr>
      </p:pic>
      <p:pic>
        <p:nvPicPr>
          <p:cNvPr id="8" name="Picture 7"/>
          <p:cNvPicPr>
            <a:picLocks noChangeAspect="1"/>
          </p:cNvPicPr>
          <p:nvPr/>
        </p:nvPicPr>
        <p:blipFill>
          <a:blip r:embed="rId4"/>
          <a:stretch>
            <a:fillRect/>
          </a:stretch>
        </p:blipFill>
        <p:spPr>
          <a:xfrm>
            <a:off x="9249929" y="2682876"/>
            <a:ext cx="1865746" cy="3316882"/>
          </a:xfrm>
          <a:prstGeom prst="rect">
            <a:avLst/>
          </a:prstGeom>
        </p:spPr>
      </p:pic>
    </p:spTree>
    <p:extLst>
      <p:ext uri="{BB962C8B-B14F-4D97-AF65-F5344CB8AC3E}">
        <p14:creationId xmlns:p14="http://schemas.microsoft.com/office/powerpoint/2010/main" val="241917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3D Printed or Plastic Case</a:t>
            </a:r>
          </a:p>
        </p:txBody>
      </p:sp>
      <p:pic>
        <p:nvPicPr>
          <p:cNvPr id="5" name="Content Placeholder 4"/>
          <p:cNvPicPr>
            <a:picLocks noGrp="1" noChangeAspect="1"/>
          </p:cNvPicPr>
          <p:nvPr>
            <p:ph idx="1"/>
          </p:nvPr>
        </p:nvPicPr>
        <p:blipFill>
          <a:blip r:embed="rId2"/>
          <a:stretch>
            <a:fillRect/>
          </a:stretch>
        </p:blipFill>
        <p:spPr>
          <a:xfrm>
            <a:off x="823295" y="3051175"/>
            <a:ext cx="3453430" cy="1942554"/>
          </a:xfrm>
        </p:spPr>
      </p:pic>
      <p:sp>
        <p:nvSpPr>
          <p:cNvPr id="4" name="Slide Number Placeholder 3"/>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5"/>
          <p:cNvPicPr>
            <a:picLocks noChangeAspect="1"/>
          </p:cNvPicPr>
          <p:nvPr/>
        </p:nvPicPr>
        <p:blipFill>
          <a:blip r:embed="rId3"/>
          <a:stretch>
            <a:fillRect/>
          </a:stretch>
        </p:blipFill>
        <p:spPr>
          <a:xfrm>
            <a:off x="4276725" y="3054201"/>
            <a:ext cx="3448050" cy="1939528"/>
          </a:xfrm>
          <a:prstGeom prst="rect">
            <a:avLst/>
          </a:prstGeom>
        </p:spPr>
      </p:pic>
      <p:pic>
        <p:nvPicPr>
          <p:cNvPr id="3" name="Picture 2"/>
          <p:cNvPicPr>
            <a:picLocks noChangeAspect="1"/>
          </p:cNvPicPr>
          <p:nvPr/>
        </p:nvPicPr>
        <p:blipFill>
          <a:blip r:embed="rId4"/>
          <a:stretch>
            <a:fillRect/>
          </a:stretch>
        </p:blipFill>
        <p:spPr>
          <a:xfrm>
            <a:off x="7724775" y="2414552"/>
            <a:ext cx="2752725" cy="3215800"/>
          </a:xfrm>
          <a:prstGeom prst="rect">
            <a:avLst/>
          </a:prstGeom>
        </p:spPr>
      </p:pic>
      <p:sp>
        <p:nvSpPr>
          <p:cNvPr id="7" name="TextBox 6"/>
          <p:cNvSpPr txBox="1"/>
          <p:nvPr/>
        </p:nvSpPr>
        <p:spPr>
          <a:xfrm>
            <a:off x="6216163" y="5763997"/>
            <a:ext cx="5089146" cy="369332"/>
          </a:xfrm>
          <a:prstGeom prst="rect">
            <a:avLst/>
          </a:prstGeom>
          <a:noFill/>
        </p:spPr>
        <p:txBody>
          <a:bodyPr wrap="square" rtlCol="0">
            <a:spAutoFit/>
          </a:bodyPr>
          <a:lstStyle/>
          <a:p>
            <a:r>
              <a:rPr lang="en-US" dirty="0" err="1"/>
              <a:t>Zum</a:t>
            </a:r>
            <a:r>
              <a:rPr lang="en-US" dirty="0"/>
              <a:t>-Pi plastic Case is available on Amazon</a:t>
            </a:r>
          </a:p>
        </p:txBody>
      </p:sp>
    </p:spTree>
    <p:extLst>
      <p:ext uri="{BB962C8B-B14F-4D97-AF65-F5344CB8AC3E}">
        <p14:creationId xmlns:p14="http://schemas.microsoft.com/office/powerpoint/2010/main" val="2484540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278" y="679572"/>
            <a:ext cx="8761413" cy="1093257"/>
          </a:xfrm>
        </p:spPr>
        <p:txBody>
          <a:bodyPr/>
          <a:lstStyle/>
          <a:p>
            <a:pPr algn="ctr"/>
            <a:r>
              <a:rPr lang="en-US" dirty="0">
                <a:solidFill>
                  <a:srgbClr val="FFFF00"/>
                </a:solidFill>
              </a:rPr>
              <a:t>Connecting OLED to </a:t>
            </a:r>
            <a:r>
              <a:rPr lang="en-US" dirty="0" err="1">
                <a:solidFill>
                  <a:srgbClr val="FFFF00"/>
                </a:solidFill>
              </a:rPr>
              <a:t>Zumspot</a:t>
            </a:r>
            <a:br>
              <a:rPr lang="en-US" dirty="0">
                <a:solidFill>
                  <a:srgbClr val="FFFF00"/>
                </a:solidFill>
              </a:rPr>
            </a:br>
            <a:r>
              <a:rPr lang="en-US" dirty="0">
                <a:solidFill>
                  <a:srgbClr val="FFFF00"/>
                </a:solidFill>
              </a:rPr>
              <a:t>MUST USE GPIO PINS!</a:t>
            </a:r>
          </a:p>
        </p:txBody>
      </p:sp>
      <p:pic>
        <p:nvPicPr>
          <p:cNvPr id="5" name="Content Placeholder 4"/>
          <p:cNvPicPr>
            <a:picLocks noGrp="1" noChangeAspect="1"/>
          </p:cNvPicPr>
          <p:nvPr>
            <p:ph idx="1"/>
          </p:nvPr>
        </p:nvPicPr>
        <p:blipFill>
          <a:blip r:embed="rId2"/>
          <a:stretch>
            <a:fillRect/>
          </a:stretch>
        </p:blipFill>
        <p:spPr>
          <a:xfrm>
            <a:off x="660330" y="2270125"/>
            <a:ext cx="4702245" cy="3869556"/>
          </a:xfrm>
        </p:spPr>
      </p:pic>
      <p:sp>
        <p:nvSpPr>
          <p:cNvPr id="4" name="Slide Number Placeholder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6" name="TextBox 5"/>
          <p:cNvSpPr txBox="1"/>
          <p:nvPr/>
        </p:nvSpPr>
        <p:spPr>
          <a:xfrm>
            <a:off x="5753101" y="3216870"/>
            <a:ext cx="5921664" cy="147732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Do NOT connect the OLED to the LCD pads on the </a:t>
            </a:r>
            <a:r>
              <a:rPr lang="en-US" dirty="0" err="1"/>
              <a:t>Zumspot</a:t>
            </a:r>
            <a:r>
              <a:rPr lang="en-US" dirty="0"/>
              <a:t> board.  </a:t>
            </a:r>
          </a:p>
          <a:p>
            <a:pPr marL="285750" indent="-285750">
              <a:buFont typeface="Arial" panose="020B0604020202020204" pitchFamily="34" charset="0"/>
              <a:buChar char="•"/>
            </a:pPr>
            <a:r>
              <a:rPr lang="en-US" dirty="0">
                <a:solidFill>
                  <a:srgbClr val="FF0000"/>
                </a:solidFill>
              </a:rPr>
              <a:t>The OLED is addressed from the Pi NOT the </a:t>
            </a:r>
            <a:r>
              <a:rPr lang="en-US" dirty="0" err="1">
                <a:solidFill>
                  <a:srgbClr val="FF0000"/>
                </a:solidFill>
              </a:rPr>
              <a:t>Zumspot</a:t>
            </a:r>
            <a:r>
              <a:rPr lang="en-US" dirty="0"/>
              <a:t>, the I2C pads are connected to the </a:t>
            </a:r>
            <a:r>
              <a:rPr lang="en-US" dirty="0" err="1"/>
              <a:t>Zumspot</a:t>
            </a:r>
            <a:r>
              <a:rPr lang="en-US" dirty="0"/>
              <a:t> processor.</a:t>
            </a:r>
          </a:p>
        </p:txBody>
      </p:sp>
    </p:spTree>
    <p:extLst>
      <p:ext uri="{BB962C8B-B14F-4D97-AF65-F5344CB8AC3E}">
        <p14:creationId xmlns:p14="http://schemas.microsoft.com/office/powerpoint/2010/main" val="1422833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Recommended Software Tools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Content Placeholder 5"/>
          <p:cNvSpPr>
            <a:spLocks noGrp="1"/>
          </p:cNvSpPr>
          <p:nvPr>
            <p:ph idx="1"/>
          </p:nvPr>
        </p:nvSpPr>
        <p:spPr>
          <a:xfrm>
            <a:off x="542926" y="2603500"/>
            <a:ext cx="11077574" cy="3416300"/>
          </a:xfrm>
        </p:spPr>
        <p:txBody>
          <a:bodyPr>
            <a:normAutofit/>
          </a:bodyPr>
          <a:lstStyle/>
          <a:p>
            <a:r>
              <a:rPr lang="en-US" dirty="0"/>
              <a:t>1.	Angry IP – </a:t>
            </a:r>
            <a:r>
              <a:rPr lang="en-US" dirty="0">
                <a:hlinkClick r:id="rId2"/>
              </a:rPr>
              <a:t>https://angryip.org/</a:t>
            </a:r>
            <a:r>
              <a:rPr lang="en-US" dirty="0"/>
              <a:t> </a:t>
            </a:r>
          </a:p>
          <a:p>
            <a:r>
              <a:rPr lang="en-US" dirty="0"/>
              <a:t>2.	Firmware Updater for MD-UV380(GPS) Available at the TYT Website</a:t>
            </a:r>
          </a:p>
          <a:p>
            <a:pPr marL="914400" lvl="2" indent="0">
              <a:buNone/>
            </a:pPr>
            <a:r>
              <a:rPr lang="en-US" sz="1800" dirty="0">
                <a:hlinkClick r:id="rId3"/>
              </a:rPr>
              <a:t>http://www.tyt888.com/?mod=download</a:t>
            </a:r>
            <a:r>
              <a:rPr lang="en-US" sz="1800" dirty="0"/>
              <a:t> </a:t>
            </a:r>
          </a:p>
          <a:p>
            <a:r>
              <a:rPr lang="en-US" dirty="0"/>
              <a:t>3.	CPS – Code Plug loader and Editor – CPS MD-UV390 Setup V 1.06 (GPS version)</a:t>
            </a:r>
          </a:p>
          <a:p>
            <a:r>
              <a:rPr lang="en-US" dirty="0"/>
              <a:t>4.	Pi-Star application - </a:t>
            </a:r>
            <a:r>
              <a:rPr lang="en-US" dirty="0">
                <a:hlinkClick r:id="rId4"/>
              </a:rPr>
              <a:t>https://www.pistar.uk/</a:t>
            </a:r>
            <a:r>
              <a:rPr lang="en-US" dirty="0"/>
              <a:t> </a:t>
            </a:r>
          </a:p>
          <a:p>
            <a:r>
              <a:rPr lang="en-US" dirty="0"/>
              <a:t>5.	Win32 Disk Imager -</a:t>
            </a:r>
          </a:p>
          <a:p>
            <a:pPr marL="0" indent="0">
              <a:buNone/>
            </a:pPr>
            <a:r>
              <a:rPr lang="en-US" dirty="0"/>
              <a:t>		</a:t>
            </a:r>
            <a:r>
              <a:rPr lang="en-US" dirty="0">
                <a:hlinkClick r:id="rId5"/>
              </a:rPr>
              <a:t>https://sourceforge.net/projects/win32diskimager/files/latest/download</a:t>
            </a:r>
            <a:r>
              <a:rPr lang="en-US" dirty="0"/>
              <a:t> </a:t>
            </a:r>
          </a:p>
          <a:p>
            <a:r>
              <a:rPr lang="en-US" dirty="0"/>
              <a:t>6.	Etcher –  </a:t>
            </a:r>
            <a:r>
              <a:rPr lang="en-US" dirty="0">
                <a:hlinkClick r:id="rId6"/>
              </a:rPr>
              <a:t>https://etcher.io/</a:t>
            </a:r>
            <a:r>
              <a:rPr lang="en-US" dirty="0"/>
              <a:t>    image writing application for SD</a:t>
            </a:r>
          </a:p>
        </p:txBody>
      </p:sp>
    </p:spTree>
    <p:extLst>
      <p:ext uri="{BB962C8B-B14F-4D97-AF65-F5344CB8AC3E}">
        <p14:creationId xmlns:p14="http://schemas.microsoft.com/office/powerpoint/2010/main" val="426760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How to Configure a </a:t>
            </a:r>
            <a:r>
              <a:rPr lang="en-US" dirty="0" err="1">
                <a:solidFill>
                  <a:srgbClr val="FFFF00"/>
                </a:solidFill>
              </a:rPr>
              <a:t>HotSpot</a:t>
            </a:r>
            <a:endParaRPr lang="en-US" dirty="0">
              <a:solidFill>
                <a:srgbClr val="FFFF00"/>
              </a:solidFill>
            </a:endParaRPr>
          </a:p>
        </p:txBody>
      </p:sp>
      <p:sp>
        <p:nvSpPr>
          <p:cNvPr id="3" name="Content Placeholder 2"/>
          <p:cNvSpPr>
            <a:spLocks noGrp="1"/>
          </p:cNvSpPr>
          <p:nvPr>
            <p:ph idx="1"/>
          </p:nvPr>
        </p:nvSpPr>
        <p:spPr>
          <a:xfrm>
            <a:off x="514350" y="2857501"/>
            <a:ext cx="11106150" cy="3169516"/>
          </a:xfrm>
        </p:spPr>
        <p:txBody>
          <a:bodyPr>
            <a:normAutofit/>
          </a:bodyPr>
          <a:lstStyle/>
          <a:p>
            <a:r>
              <a:rPr lang="en-US" sz="2200" dirty="0"/>
              <a:t>The next few slides outline the steps to getting the </a:t>
            </a:r>
            <a:r>
              <a:rPr lang="en-US" sz="2200" dirty="0" err="1"/>
              <a:t>HotSpot</a:t>
            </a:r>
            <a:r>
              <a:rPr lang="en-US" sz="2200" dirty="0"/>
              <a:t> operational</a:t>
            </a:r>
          </a:p>
          <a:p>
            <a:r>
              <a:rPr lang="en-US" sz="2200" dirty="0"/>
              <a:t>Download pi-star OS and create </a:t>
            </a:r>
            <a:r>
              <a:rPr lang="en-US" sz="2200" dirty="0" err="1"/>
              <a:t>wifi</a:t>
            </a:r>
            <a:r>
              <a:rPr lang="en-US" sz="2200" dirty="0"/>
              <a:t> </a:t>
            </a:r>
            <a:r>
              <a:rPr lang="en-US" sz="2200" dirty="0" err="1"/>
              <a:t>wpa</a:t>
            </a:r>
            <a:r>
              <a:rPr lang="en-US" sz="2200" dirty="0"/>
              <a:t> file</a:t>
            </a:r>
          </a:p>
          <a:p>
            <a:r>
              <a:rPr lang="en-US" sz="2200" dirty="0"/>
              <a:t>Locating the IP address of the Hotspot</a:t>
            </a:r>
          </a:p>
          <a:p>
            <a:r>
              <a:rPr lang="en-US" sz="2200" dirty="0"/>
              <a:t>Using Google Chrome to access pi-star OS on the hotspot</a:t>
            </a:r>
          </a:p>
          <a:p>
            <a:r>
              <a:rPr lang="en-US" sz="2200" dirty="0"/>
              <a:t>Initial configuration of the pi-star OS</a:t>
            </a:r>
          </a:p>
          <a:p>
            <a:r>
              <a:rPr lang="en-US" sz="2200" dirty="0"/>
              <a:t>Testing communication between the Radio and </a:t>
            </a:r>
            <a:r>
              <a:rPr lang="en-US" sz="2200" dirty="0" err="1"/>
              <a:t>HotSpot</a:t>
            </a:r>
            <a:endParaRPr lang="en-US" sz="22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34136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Download Pi-Star</a:t>
            </a:r>
            <a:br>
              <a:rPr lang="en-US" dirty="0">
                <a:solidFill>
                  <a:srgbClr val="FFFF00"/>
                </a:solidFill>
              </a:rPr>
            </a:br>
            <a:r>
              <a:rPr lang="en-US" dirty="0">
                <a:solidFill>
                  <a:srgbClr val="FFFF00"/>
                </a:solidFill>
              </a:rPr>
              <a:t> </a:t>
            </a:r>
          </a:p>
        </p:txBody>
      </p:sp>
      <p:sp>
        <p:nvSpPr>
          <p:cNvPr id="9" name="Text Placeholder 8"/>
          <p:cNvSpPr>
            <a:spLocks noGrp="1"/>
          </p:cNvSpPr>
          <p:nvPr>
            <p:ph type="body" sz="half" idx="2"/>
          </p:nvPr>
        </p:nvSpPr>
        <p:spPr>
          <a:xfrm>
            <a:off x="1154955" y="2895600"/>
            <a:ext cx="2793158" cy="2583195"/>
          </a:xfrm>
        </p:spPr>
        <p:txBody>
          <a:bodyPr>
            <a:normAutofit fontScale="92500" lnSpcReduction="10000"/>
          </a:bodyPr>
          <a:lstStyle/>
          <a:p>
            <a:r>
              <a:rPr lang="en-US" sz="1900" dirty="0"/>
              <a:t>Using Google Chrome type in: </a:t>
            </a:r>
            <a:r>
              <a:rPr lang="en-US" sz="1900" dirty="0">
                <a:hlinkClick r:id="rId2"/>
              </a:rPr>
              <a:t>http://www.pistar.uk/</a:t>
            </a:r>
            <a:r>
              <a:rPr lang="en-US" sz="1900" dirty="0"/>
              <a:t> </a:t>
            </a:r>
          </a:p>
          <a:p>
            <a:endParaRPr lang="en-US" sz="1900" dirty="0"/>
          </a:p>
          <a:p>
            <a:pPr marL="342900" indent="-342900">
              <a:buAutoNum type="arabicPeriod"/>
            </a:pPr>
            <a:r>
              <a:rPr lang="en-US" sz="1900" dirty="0"/>
              <a:t>SELECT DOWNLOADS</a:t>
            </a:r>
          </a:p>
          <a:p>
            <a:pPr marL="342900" indent="-342900">
              <a:buAutoNum type="arabicPeriod"/>
            </a:pPr>
            <a:r>
              <a:rPr lang="en-US" sz="1900" dirty="0">
                <a:solidFill>
                  <a:schemeClr val="bg2">
                    <a:lumMod val="40000"/>
                    <a:lumOff val="60000"/>
                  </a:schemeClr>
                </a:solidFill>
              </a:rPr>
              <a:t>Select  Correct Pi-Star Version</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5" name="Picture 4"/>
          <p:cNvPicPr>
            <a:picLocks noChangeAspect="1"/>
          </p:cNvPicPr>
          <p:nvPr/>
        </p:nvPicPr>
        <p:blipFill rotWithShape="1">
          <a:blip r:embed="rId3"/>
          <a:srcRect l="19482" r="19076"/>
          <a:stretch/>
        </p:blipFill>
        <p:spPr>
          <a:xfrm>
            <a:off x="5007220" y="508992"/>
            <a:ext cx="6331638" cy="5796558"/>
          </a:xfrm>
          <a:prstGeom prst="rect">
            <a:avLst/>
          </a:prstGeom>
        </p:spPr>
      </p:pic>
      <p:cxnSp>
        <p:nvCxnSpPr>
          <p:cNvPr id="6" name="Straight Arrow Connector 5"/>
          <p:cNvCxnSpPr/>
          <p:nvPr/>
        </p:nvCxnSpPr>
        <p:spPr>
          <a:xfrm>
            <a:off x="3169409" y="4343945"/>
            <a:ext cx="2212216" cy="3709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948113" y="2946020"/>
            <a:ext cx="2909887" cy="1949830"/>
          </a:xfrm>
          <a:prstGeom prst="straightConnector1">
            <a:avLst/>
          </a:prstGeom>
          <a:ln w="88900">
            <a:solidFill>
              <a:schemeClr val="bg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8058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1039770"/>
          </a:xfrm>
        </p:spPr>
        <p:txBody>
          <a:bodyPr/>
          <a:lstStyle/>
          <a:p>
            <a:pPr algn="ctr"/>
            <a:r>
              <a:rPr lang="en-US" dirty="0" err="1">
                <a:solidFill>
                  <a:srgbClr val="FFFF00"/>
                </a:solidFill>
              </a:rPr>
              <a:t>Wifi</a:t>
            </a:r>
            <a:r>
              <a:rPr lang="en-US" dirty="0">
                <a:solidFill>
                  <a:srgbClr val="FFFF00"/>
                </a:solidFill>
              </a:rPr>
              <a:t> Builder Tool</a:t>
            </a:r>
            <a:br>
              <a:rPr lang="en-US" dirty="0">
                <a:solidFill>
                  <a:srgbClr val="00B050"/>
                </a:solidFill>
              </a:rPr>
            </a:br>
            <a:r>
              <a:rPr lang="en-US" sz="2400" dirty="0">
                <a:solidFill>
                  <a:schemeClr val="bg1"/>
                </a:solidFill>
              </a:rPr>
              <a:t>Create initial </a:t>
            </a:r>
            <a:r>
              <a:rPr lang="en-US" sz="2400" dirty="0" err="1">
                <a:solidFill>
                  <a:schemeClr val="bg1"/>
                </a:solidFill>
              </a:rPr>
              <a:t>WiFi</a:t>
            </a:r>
            <a:r>
              <a:rPr lang="en-US" sz="2400" dirty="0">
                <a:solidFill>
                  <a:schemeClr val="bg1"/>
                </a:solidFill>
              </a:rPr>
              <a:t> File</a:t>
            </a:r>
          </a:p>
        </p:txBody>
      </p:sp>
      <p:pic>
        <p:nvPicPr>
          <p:cNvPr id="5" name="Content Placeholder 4"/>
          <p:cNvPicPr>
            <a:picLocks noGrp="1" noChangeAspect="1"/>
          </p:cNvPicPr>
          <p:nvPr>
            <p:ph idx="1"/>
          </p:nvPr>
        </p:nvPicPr>
        <p:blipFill>
          <a:blip r:embed="rId2"/>
          <a:stretch>
            <a:fillRect/>
          </a:stretch>
        </p:blipFill>
        <p:spPr>
          <a:xfrm>
            <a:off x="2928320" y="2457450"/>
            <a:ext cx="6073422" cy="4086225"/>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17</a:t>
            </a:fld>
            <a:endParaRPr lang="en-US" dirty="0"/>
          </a:p>
        </p:txBody>
      </p:sp>
      <p:cxnSp>
        <p:nvCxnSpPr>
          <p:cNvPr id="7" name="Straight Arrow Connector 6"/>
          <p:cNvCxnSpPr/>
          <p:nvPr/>
        </p:nvCxnSpPr>
        <p:spPr>
          <a:xfrm>
            <a:off x="3334328" y="4137890"/>
            <a:ext cx="997527" cy="277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7583055" y="4747490"/>
            <a:ext cx="794328" cy="92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7583055" y="4867564"/>
            <a:ext cx="794328" cy="923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001742" y="4151744"/>
            <a:ext cx="3105266" cy="1200329"/>
          </a:xfrm>
          <a:prstGeom prst="rect">
            <a:avLst/>
          </a:prstGeom>
          <a:noFill/>
        </p:spPr>
        <p:txBody>
          <a:bodyPr wrap="square" rtlCol="0">
            <a:spAutoFit/>
          </a:bodyPr>
          <a:lstStyle/>
          <a:p>
            <a:r>
              <a:rPr lang="en-US" dirty="0"/>
              <a:t>Enter Home </a:t>
            </a:r>
            <a:r>
              <a:rPr lang="en-US" dirty="0" err="1"/>
              <a:t>Wifi</a:t>
            </a:r>
            <a:r>
              <a:rPr lang="en-US" dirty="0"/>
              <a:t> login information or </a:t>
            </a:r>
          </a:p>
          <a:p>
            <a:r>
              <a:rPr lang="en-US" dirty="0"/>
              <a:t>Cellphone hotspot information</a:t>
            </a:r>
          </a:p>
        </p:txBody>
      </p:sp>
    </p:spTree>
    <p:extLst>
      <p:ext uri="{BB962C8B-B14F-4D97-AF65-F5344CB8AC3E}">
        <p14:creationId xmlns:p14="http://schemas.microsoft.com/office/powerpoint/2010/main" val="2264469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945959"/>
            <a:ext cx="9613631" cy="706964"/>
          </a:xfrm>
        </p:spPr>
        <p:txBody>
          <a:bodyPr/>
          <a:lstStyle/>
          <a:p>
            <a:r>
              <a:rPr lang="en-US" sz="3200" dirty="0">
                <a:solidFill>
                  <a:srgbClr val="FFFF00"/>
                </a:solidFill>
              </a:rPr>
              <a:t>Copy Pi-Star .</a:t>
            </a:r>
            <a:r>
              <a:rPr lang="en-US" sz="3200" dirty="0" err="1">
                <a:solidFill>
                  <a:srgbClr val="FFFF00"/>
                </a:solidFill>
              </a:rPr>
              <a:t>img</a:t>
            </a:r>
            <a:r>
              <a:rPr lang="en-US" sz="3200" dirty="0">
                <a:solidFill>
                  <a:srgbClr val="FFFF00"/>
                </a:solidFill>
              </a:rPr>
              <a:t> to SD along with </a:t>
            </a:r>
            <a:r>
              <a:rPr lang="en-US" sz="3200" dirty="0" err="1">
                <a:solidFill>
                  <a:srgbClr val="FFFF00"/>
                </a:solidFill>
              </a:rPr>
              <a:t>Wifi</a:t>
            </a:r>
            <a:r>
              <a:rPr lang="en-US" sz="3200" dirty="0">
                <a:solidFill>
                  <a:srgbClr val="FFFF00"/>
                </a:solidFill>
              </a:rPr>
              <a:t> </a:t>
            </a:r>
            <a:r>
              <a:rPr lang="en-US" sz="3200" dirty="0" err="1">
                <a:solidFill>
                  <a:srgbClr val="FFFF00"/>
                </a:solidFill>
              </a:rPr>
              <a:t>wpa</a:t>
            </a:r>
            <a:r>
              <a:rPr lang="en-US" sz="3200" dirty="0">
                <a:solidFill>
                  <a:srgbClr val="FFFF00"/>
                </a:solidFill>
              </a:rPr>
              <a:t> File</a:t>
            </a:r>
          </a:p>
        </p:txBody>
      </p:sp>
      <p:sp>
        <p:nvSpPr>
          <p:cNvPr id="3" name="Content Placeholder 2"/>
          <p:cNvSpPr>
            <a:spLocks noGrp="1"/>
          </p:cNvSpPr>
          <p:nvPr>
            <p:ph idx="1"/>
          </p:nvPr>
        </p:nvSpPr>
        <p:spPr>
          <a:xfrm>
            <a:off x="666750" y="2649682"/>
            <a:ext cx="11049000" cy="3416300"/>
          </a:xfrm>
        </p:spPr>
        <p:txBody>
          <a:bodyPr>
            <a:normAutofit/>
          </a:bodyPr>
          <a:lstStyle/>
          <a:p>
            <a:r>
              <a:rPr lang="en-US" sz="2400" dirty="0"/>
              <a:t>Un-Zip Pi-Star file to a local folder i.e. DMR Pi-Star Firmware</a:t>
            </a:r>
          </a:p>
          <a:p>
            <a:r>
              <a:rPr lang="en-US" sz="2400" dirty="0"/>
              <a:t>Go to file location where .</a:t>
            </a:r>
            <a:r>
              <a:rPr lang="en-US" sz="2400" dirty="0" err="1"/>
              <a:t>img</a:t>
            </a:r>
            <a:r>
              <a:rPr lang="en-US" sz="2400" dirty="0"/>
              <a:t> is located</a:t>
            </a:r>
          </a:p>
          <a:p>
            <a:r>
              <a:rPr lang="en-US" sz="2400" dirty="0"/>
              <a:t>Using Win32 Disk Imager  or Etcher Imager write the     .</a:t>
            </a:r>
            <a:r>
              <a:rPr lang="en-US" sz="2400" dirty="0" err="1"/>
              <a:t>img</a:t>
            </a:r>
            <a:r>
              <a:rPr lang="en-US" sz="2400" dirty="0"/>
              <a:t> file to SD</a:t>
            </a:r>
          </a:p>
          <a:p>
            <a:r>
              <a:rPr lang="en-US" sz="2400" dirty="0"/>
              <a:t>Copy the </a:t>
            </a:r>
            <a:r>
              <a:rPr lang="en-US" sz="2400" dirty="0" err="1"/>
              <a:t>wifi</a:t>
            </a:r>
            <a:r>
              <a:rPr lang="en-US" sz="2400" dirty="0"/>
              <a:t> file (</a:t>
            </a:r>
            <a:r>
              <a:rPr lang="en-US" sz="2400" dirty="0" err="1"/>
              <a:t>wpa_supplicant.conf</a:t>
            </a:r>
            <a:r>
              <a:rPr lang="en-US" sz="2400" dirty="0"/>
              <a:t>) file to SD (boot </a:t>
            </a:r>
            <a:r>
              <a:rPr lang="en-US" sz="2400" dirty="0" err="1"/>
              <a:t>dir</a:t>
            </a:r>
            <a:r>
              <a:rPr lang="en-US" sz="2400" dirty="0"/>
              <a:t>)</a:t>
            </a:r>
          </a:p>
          <a:p>
            <a:r>
              <a:rPr lang="en-US" sz="2400" dirty="0"/>
              <a:t>Insert the SD into the pi-star zero W board </a:t>
            </a:r>
          </a:p>
          <a:p>
            <a:r>
              <a:rPr lang="en-US" sz="2400" dirty="0"/>
              <a:t>Apply 5V power to the board and wait for boot-up</a:t>
            </a:r>
          </a:p>
          <a:p>
            <a:r>
              <a:rPr lang="en-US" sz="2400" dirty="0"/>
              <a:t>If using LCD screen it should reflect </a:t>
            </a:r>
            <a:r>
              <a:rPr lang="en-US" sz="2400" dirty="0" err="1"/>
              <a:t>wifi</a:t>
            </a:r>
            <a:r>
              <a:rPr lang="en-US" sz="2400" dirty="0"/>
              <a:t> connection IP on boot up</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225117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03385"/>
            <a:ext cx="8761413" cy="1222130"/>
          </a:xfrm>
        </p:spPr>
        <p:txBody>
          <a:bodyPr/>
          <a:lstStyle/>
          <a:p>
            <a:pPr algn="ctr"/>
            <a:r>
              <a:rPr lang="en-US" dirty="0">
                <a:solidFill>
                  <a:srgbClr val="FFFF00"/>
                </a:solidFill>
              </a:rPr>
              <a:t>Copy Pi-Star  .</a:t>
            </a:r>
            <a:r>
              <a:rPr lang="en-US" dirty="0" err="1">
                <a:solidFill>
                  <a:srgbClr val="FFFF00"/>
                </a:solidFill>
              </a:rPr>
              <a:t>img</a:t>
            </a:r>
            <a:r>
              <a:rPr lang="en-US" dirty="0">
                <a:solidFill>
                  <a:srgbClr val="FFFF00"/>
                </a:solidFill>
              </a:rPr>
              <a:t> file to SD</a:t>
            </a:r>
            <a:br>
              <a:rPr lang="en-US" dirty="0">
                <a:solidFill>
                  <a:srgbClr val="00B050"/>
                </a:solidFill>
              </a:rPr>
            </a:br>
            <a:r>
              <a:rPr lang="en-US" sz="2800" dirty="0">
                <a:solidFill>
                  <a:schemeClr val="bg1"/>
                </a:solidFill>
              </a:rPr>
              <a:t>Etcher Application Example</a:t>
            </a:r>
          </a:p>
        </p:txBody>
      </p:sp>
      <p:pic>
        <p:nvPicPr>
          <p:cNvPr id="5" name="Content Placeholder 4"/>
          <p:cNvPicPr>
            <a:picLocks noGrp="1" noChangeAspect="1"/>
          </p:cNvPicPr>
          <p:nvPr>
            <p:ph idx="1"/>
          </p:nvPr>
        </p:nvPicPr>
        <p:blipFill>
          <a:blip r:embed="rId2"/>
          <a:stretch>
            <a:fillRect/>
          </a:stretch>
        </p:blipFill>
        <p:spPr>
          <a:xfrm>
            <a:off x="1893455" y="2994099"/>
            <a:ext cx="8023658" cy="2635102"/>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53000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TYT  MD-UV380 (GPS)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6" name="Picture 5"/>
          <p:cNvPicPr>
            <a:picLocks noChangeAspect="1"/>
          </p:cNvPicPr>
          <p:nvPr/>
        </p:nvPicPr>
        <p:blipFill>
          <a:blip r:embed="rId2"/>
          <a:stretch>
            <a:fillRect/>
          </a:stretch>
        </p:blipFill>
        <p:spPr>
          <a:xfrm>
            <a:off x="4886325" y="2578458"/>
            <a:ext cx="7211028" cy="3565167"/>
          </a:xfrm>
          <a:prstGeom prst="rect">
            <a:avLst/>
          </a:prstGeom>
        </p:spPr>
      </p:pic>
      <p:pic>
        <p:nvPicPr>
          <p:cNvPr id="10" name="Content Placeholder 9"/>
          <p:cNvPicPr>
            <a:picLocks noGrp="1" noChangeAspect="1"/>
          </p:cNvPicPr>
          <p:nvPr>
            <p:ph idx="1"/>
          </p:nvPr>
        </p:nvPicPr>
        <p:blipFill>
          <a:blip r:embed="rId3"/>
          <a:stretch>
            <a:fillRect/>
          </a:stretch>
        </p:blipFill>
        <p:spPr>
          <a:xfrm>
            <a:off x="784449" y="2393950"/>
            <a:ext cx="3931913" cy="4102100"/>
          </a:xfrm>
        </p:spPr>
      </p:pic>
    </p:spTree>
    <p:extLst>
      <p:ext uri="{BB962C8B-B14F-4D97-AF65-F5344CB8AC3E}">
        <p14:creationId xmlns:p14="http://schemas.microsoft.com/office/powerpoint/2010/main" val="217573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28" y="936722"/>
            <a:ext cx="9808611" cy="706964"/>
          </a:xfrm>
        </p:spPr>
        <p:txBody>
          <a:bodyPr/>
          <a:lstStyle/>
          <a:p>
            <a:pPr algn="ctr"/>
            <a:r>
              <a:rPr lang="en-US" dirty="0">
                <a:solidFill>
                  <a:srgbClr val="FFFF00"/>
                </a:solidFill>
              </a:rPr>
              <a:t>Run Angry IP Scanner to identify IP address</a:t>
            </a:r>
          </a:p>
        </p:txBody>
      </p:sp>
      <p:pic>
        <p:nvPicPr>
          <p:cNvPr id="5" name="Content Placeholder 4"/>
          <p:cNvPicPr>
            <a:picLocks noGrp="1" noChangeAspect="1"/>
          </p:cNvPicPr>
          <p:nvPr>
            <p:ph idx="1"/>
          </p:nvPr>
        </p:nvPicPr>
        <p:blipFill>
          <a:blip r:embed="rId2"/>
          <a:stretch>
            <a:fillRect/>
          </a:stretch>
        </p:blipFill>
        <p:spPr>
          <a:xfrm>
            <a:off x="1413164" y="2327564"/>
            <a:ext cx="7696969" cy="4329545"/>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34228214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Locate Pi-Star IP Address</a:t>
            </a:r>
          </a:p>
        </p:txBody>
      </p:sp>
      <p:pic>
        <p:nvPicPr>
          <p:cNvPr id="5" name="Content Placeholder 4"/>
          <p:cNvPicPr>
            <a:picLocks noGrp="1" noChangeAspect="1"/>
          </p:cNvPicPr>
          <p:nvPr>
            <p:ph type="pic" idx="1"/>
          </p:nvPr>
        </p:nvPicPr>
        <p:blipFill>
          <a:blip r:embed="rId2"/>
          <a:srcRect t="3440" b="3440"/>
          <a:stretch>
            <a:fillRect/>
          </a:stretch>
        </p:blipFill>
        <p:spPr>
          <a:xfrm>
            <a:off x="6040315" y="423941"/>
            <a:ext cx="4387361" cy="6215623"/>
          </a:xfrm>
          <a:prstGeom prst="rect">
            <a:avLst/>
          </a:prstGeom>
        </p:spPr>
      </p:pic>
      <p:sp>
        <p:nvSpPr>
          <p:cNvPr id="6" name="Text Placeholder 5"/>
          <p:cNvSpPr>
            <a:spLocks noGrp="1"/>
          </p:cNvSpPr>
          <p:nvPr>
            <p:ph type="body" sz="half" idx="2"/>
          </p:nvPr>
        </p:nvSpPr>
        <p:spPr>
          <a:xfrm>
            <a:off x="2333124" y="3886200"/>
            <a:ext cx="3056561" cy="510442"/>
          </a:xfrm>
        </p:spPr>
        <p:txBody>
          <a:bodyPr>
            <a:normAutofit fontScale="92500" lnSpcReduction="20000"/>
          </a:bodyPr>
          <a:lstStyle/>
          <a:p>
            <a:r>
              <a:rPr lang="en-US" sz="3600" b="1" dirty="0">
                <a:solidFill>
                  <a:schemeClr val="bg2">
                    <a:lumMod val="20000"/>
                    <a:lumOff val="80000"/>
                  </a:schemeClr>
                </a:solidFill>
              </a:rPr>
              <a:t>192.168.1.99</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cxnSp>
        <p:nvCxnSpPr>
          <p:cNvPr id="9" name="Straight Arrow Connector 8"/>
          <p:cNvCxnSpPr/>
          <p:nvPr/>
        </p:nvCxnSpPr>
        <p:spPr>
          <a:xfrm>
            <a:off x="5008761" y="4053742"/>
            <a:ext cx="1524911" cy="22335"/>
          </a:xfrm>
          <a:prstGeom prst="straightConnector1">
            <a:avLst/>
          </a:prstGeom>
          <a:ln w="57150">
            <a:solidFill>
              <a:schemeClr val="bg2">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609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Run </a:t>
            </a:r>
            <a:r>
              <a:rPr lang="en-US" u="sng" dirty="0">
                <a:solidFill>
                  <a:srgbClr val="FFFF00"/>
                </a:solidFill>
              </a:rPr>
              <a:t>Google Chrome </a:t>
            </a:r>
            <a:r>
              <a:rPr lang="en-US" dirty="0">
                <a:solidFill>
                  <a:srgbClr val="FFFF00"/>
                </a:solidFill>
              </a:rPr>
              <a:t>Browser</a:t>
            </a:r>
          </a:p>
        </p:txBody>
      </p:sp>
      <p:pic>
        <p:nvPicPr>
          <p:cNvPr id="5" name="Content Placeholder 4"/>
          <p:cNvPicPr>
            <a:picLocks noGrp="1" noChangeAspect="1"/>
          </p:cNvPicPr>
          <p:nvPr>
            <p:ph idx="1"/>
          </p:nvPr>
        </p:nvPicPr>
        <p:blipFill>
          <a:blip r:embed="rId2"/>
          <a:stretch>
            <a:fillRect/>
          </a:stretch>
        </p:blipFill>
        <p:spPr>
          <a:xfrm>
            <a:off x="2137745" y="2308225"/>
            <a:ext cx="7902222" cy="444500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cxnSp>
        <p:nvCxnSpPr>
          <p:cNvPr id="6" name="Straight Arrow Connector 5"/>
          <p:cNvCxnSpPr/>
          <p:nvPr/>
        </p:nvCxnSpPr>
        <p:spPr>
          <a:xfrm flipV="1">
            <a:off x="1403927" y="2623127"/>
            <a:ext cx="1394691" cy="14685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2081" y="3990109"/>
            <a:ext cx="1726792" cy="1200329"/>
          </a:xfrm>
          <a:prstGeom prst="rect">
            <a:avLst/>
          </a:prstGeom>
          <a:noFill/>
        </p:spPr>
        <p:txBody>
          <a:bodyPr wrap="square" rtlCol="0">
            <a:spAutoFit/>
          </a:bodyPr>
          <a:lstStyle/>
          <a:p>
            <a:r>
              <a:rPr lang="en-US" dirty="0"/>
              <a:t>Type in IP address from Angry IP scanner</a:t>
            </a:r>
          </a:p>
        </p:txBody>
      </p:sp>
    </p:spTree>
    <p:extLst>
      <p:ext uri="{BB962C8B-B14F-4D97-AF65-F5344CB8AC3E}">
        <p14:creationId xmlns:p14="http://schemas.microsoft.com/office/powerpoint/2010/main" val="4002929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9106647" cy="706964"/>
          </a:xfrm>
        </p:spPr>
        <p:txBody>
          <a:bodyPr/>
          <a:lstStyle/>
          <a:p>
            <a:pPr algn="ctr"/>
            <a:r>
              <a:rPr lang="en-US" dirty="0">
                <a:solidFill>
                  <a:srgbClr val="FFFF00"/>
                </a:solidFill>
              </a:rPr>
              <a:t>Login to Pi-Star now running on Hotspot</a:t>
            </a:r>
          </a:p>
        </p:txBody>
      </p:sp>
      <p:pic>
        <p:nvPicPr>
          <p:cNvPr id="5" name="Content Placeholder 4"/>
          <p:cNvPicPr>
            <a:picLocks noGrp="1" noChangeAspect="1"/>
          </p:cNvPicPr>
          <p:nvPr>
            <p:ph idx="1"/>
          </p:nvPr>
        </p:nvPicPr>
        <p:blipFill>
          <a:blip r:embed="rId2"/>
          <a:stretch>
            <a:fillRect/>
          </a:stretch>
        </p:blipFill>
        <p:spPr>
          <a:xfrm>
            <a:off x="1813895" y="2278184"/>
            <a:ext cx="7422878" cy="4175369"/>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23</a:t>
            </a:fld>
            <a:endParaRPr lang="en-US" dirty="0"/>
          </a:p>
        </p:txBody>
      </p:sp>
      <p:sp>
        <p:nvSpPr>
          <p:cNvPr id="3" name="TextBox 2"/>
          <p:cNvSpPr txBox="1"/>
          <p:nvPr/>
        </p:nvSpPr>
        <p:spPr>
          <a:xfrm>
            <a:off x="4774311" y="4155387"/>
            <a:ext cx="2769485" cy="1015663"/>
          </a:xfrm>
          <a:prstGeom prst="rect">
            <a:avLst/>
          </a:prstGeom>
          <a:noFill/>
        </p:spPr>
        <p:txBody>
          <a:bodyPr wrap="square" rtlCol="0">
            <a:spAutoFit/>
          </a:bodyPr>
          <a:lstStyle/>
          <a:p>
            <a:r>
              <a:rPr lang="en-US" sz="2000" b="1" dirty="0">
                <a:solidFill>
                  <a:schemeClr val="bg1"/>
                </a:solidFill>
              </a:rPr>
              <a:t>Username: pi-star</a:t>
            </a:r>
          </a:p>
          <a:p>
            <a:endParaRPr lang="en-US" sz="2000" b="1" dirty="0">
              <a:solidFill>
                <a:schemeClr val="bg1"/>
              </a:solidFill>
            </a:endParaRPr>
          </a:p>
          <a:p>
            <a:r>
              <a:rPr lang="en-US" sz="2000" b="1" dirty="0">
                <a:solidFill>
                  <a:schemeClr val="bg1"/>
                </a:solidFill>
              </a:rPr>
              <a:t>Password: raspberry</a:t>
            </a:r>
          </a:p>
        </p:txBody>
      </p:sp>
    </p:spTree>
    <p:extLst>
      <p:ext uri="{BB962C8B-B14F-4D97-AF65-F5344CB8AC3E}">
        <p14:creationId xmlns:p14="http://schemas.microsoft.com/office/powerpoint/2010/main" val="308723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Initial Configuration Requirements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5" name="Picture 4"/>
          <p:cNvPicPr>
            <a:picLocks noChangeAspect="1"/>
          </p:cNvPicPr>
          <p:nvPr/>
        </p:nvPicPr>
        <p:blipFill>
          <a:blip r:embed="rId2"/>
          <a:stretch>
            <a:fillRect/>
          </a:stretch>
        </p:blipFill>
        <p:spPr>
          <a:xfrm>
            <a:off x="1587114" y="2342283"/>
            <a:ext cx="8027941" cy="4515717"/>
          </a:xfrm>
          <a:prstGeom prst="rect">
            <a:avLst/>
          </a:prstGeom>
        </p:spPr>
      </p:pic>
      <p:cxnSp>
        <p:nvCxnSpPr>
          <p:cNvPr id="7" name="Straight Arrow Connector 6"/>
          <p:cNvCxnSpPr/>
          <p:nvPr/>
        </p:nvCxnSpPr>
        <p:spPr>
          <a:xfrm>
            <a:off x="2438400" y="4341091"/>
            <a:ext cx="997527" cy="277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026399" y="3070054"/>
            <a:ext cx="1422400" cy="923330"/>
          </a:xfrm>
          <a:prstGeom prst="rect">
            <a:avLst/>
          </a:prstGeom>
          <a:noFill/>
        </p:spPr>
        <p:txBody>
          <a:bodyPr wrap="square" rtlCol="0">
            <a:spAutoFit/>
          </a:bodyPr>
          <a:lstStyle/>
          <a:p>
            <a:r>
              <a:rPr lang="en-US" dirty="0">
                <a:solidFill>
                  <a:schemeClr val="bg1"/>
                </a:solidFill>
              </a:rPr>
              <a:t>Call Sign</a:t>
            </a:r>
          </a:p>
          <a:p>
            <a:r>
              <a:rPr lang="en-US" dirty="0">
                <a:solidFill>
                  <a:schemeClr val="bg1"/>
                </a:solidFill>
              </a:rPr>
              <a:t>DMR ID </a:t>
            </a:r>
          </a:p>
          <a:p>
            <a:r>
              <a:rPr lang="en-US" dirty="0">
                <a:solidFill>
                  <a:schemeClr val="bg1"/>
                </a:solidFill>
              </a:rPr>
              <a:t>Frequency</a:t>
            </a:r>
          </a:p>
        </p:txBody>
      </p:sp>
      <p:cxnSp>
        <p:nvCxnSpPr>
          <p:cNvPr id="9" name="Straight Arrow Connector 8"/>
          <p:cNvCxnSpPr/>
          <p:nvPr/>
        </p:nvCxnSpPr>
        <p:spPr>
          <a:xfrm>
            <a:off x="2438399" y="3200400"/>
            <a:ext cx="997527" cy="277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438398" y="3325091"/>
            <a:ext cx="997527" cy="277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397" y="3449782"/>
            <a:ext cx="997527" cy="277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026400" y="4240045"/>
            <a:ext cx="1588655" cy="369332"/>
          </a:xfrm>
          <a:prstGeom prst="rect">
            <a:avLst/>
          </a:prstGeom>
          <a:noFill/>
        </p:spPr>
        <p:txBody>
          <a:bodyPr wrap="square" rtlCol="0">
            <a:spAutoFit/>
          </a:bodyPr>
          <a:lstStyle/>
          <a:p>
            <a:r>
              <a:rPr lang="en-US" dirty="0">
                <a:solidFill>
                  <a:schemeClr val="bg1"/>
                </a:solidFill>
              </a:rPr>
              <a:t>Board Type</a:t>
            </a:r>
          </a:p>
        </p:txBody>
      </p:sp>
      <p:sp>
        <p:nvSpPr>
          <p:cNvPr id="13" name="TextBox 12"/>
          <p:cNvSpPr txBox="1"/>
          <p:nvPr/>
        </p:nvSpPr>
        <p:spPr>
          <a:xfrm>
            <a:off x="8017164" y="5015345"/>
            <a:ext cx="1597891" cy="646331"/>
          </a:xfrm>
          <a:prstGeom prst="rect">
            <a:avLst/>
          </a:prstGeom>
          <a:noFill/>
        </p:spPr>
        <p:txBody>
          <a:bodyPr wrap="square" rtlCol="0">
            <a:spAutoFit/>
          </a:bodyPr>
          <a:lstStyle/>
          <a:p>
            <a:r>
              <a:rPr lang="en-US" dirty="0">
                <a:solidFill>
                  <a:schemeClr val="bg1"/>
                </a:solidFill>
              </a:rPr>
              <a:t>DMR Master</a:t>
            </a:r>
          </a:p>
          <a:p>
            <a:r>
              <a:rPr lang="en-US" dirty="0">
                <a:solidFill>
                  <a:schemeClr val="bg1"/>
                </a:solidFill>
              </a:rPr>
              <a:t>BM_US 3102</a:t>
            </a:r>
          </a:p>
        </p:txBody>
      </p:sp>
    </p:spTree>
    <p:extLst>
      <p:ext uri="{BB962C8B-B14F-4D97-AF65-F5344CB8AC3E}">
        <p14:creationId xmlns:p14="http://schemas.microsoft.com/office/powerpoint/2010/main" val="862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686" y="929441"/>
            <a:ext cx="2793159" cy="1600200"/>
          </a:xfrm>
        </p:spPr>
        <p:txBody>
          <a:bodyPr/>
          <a:lstStyle/>
          <a:p>
            <a:pPr algn="ctr"/>
            <a:r>
              <a:rPr lang="en-US" dirty="0">
                <a:solidFill>
                  <a:srgbClr val="FFFF00"/>
                </a:solidFill>
              </a:rPr>
              <a:t>Set Radio/Modem Type</a:t>
            </a:r>
          </a:p>
        </p:txBody>
      </p:sp>
      <p:pic>
        <p:nvPicPr>
          <p:cNvPr id="5" name="Content Placeholder 4"/>
          <p:cNvPicPr>
            <a:picLocks noGrp="1" noChangeAspect="1"/>
          </p:cNvPicPr>
          <p:nvPr>
            <p:ph idx="1"/>
          </p:nvPr>
        </p:nvPicPr>
        <p:blipFill rotWithShape="1">
          <a:blip r:embed="rId2"/>
          <a:srcRect l="21980" t="10095" r="22948"/>
          <a:stretch/>
        </p:blipFill>
        <p:spPr>
          <a:xfrm>
            <a:off x="4953125" y="383652"/>
            <a:ext cx="6772788" cy="6219371"/>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25</a:t>
            </a:fld>
            <a:endParaRPr lang="en-US" dirty="0"/>
          </a:p>
        </p:txBody>
      </p:sp>
      <p:cxnSp>
        <p:nvCxnSpPr>
          <p:cNvPr id="6" name="Straight Arrow Connector 5"/>
          <p:cNvCxnSpPr/>
          <p:nvPr/>
        </p:nvCxnSpPr>
        <p:spPr>
          <a:xfrm flipV="1">
            <a:off x="3269673" y="3288108"/>
            <a:ext cx="3477847" cy="10858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019425" y="4273510"/>
            <a:ext cx="3673543" cy="10520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80859" y="4154346"/>
            <a:ext cx="1388814" cy="707886"/>
          </a:xfrm>
          <a:prstGeom prst="rect">
            <a:avLst/>
          </a:prstGeom>
          <a:noFill/>
        </p:spPr>
        <p:txBody>
          <a:bodyPr wrap="square" rtlCol="0">
            <a:spAutoFit/>
          </a:bodyPr>
          <a:lstStyle/>
          <a:p>
            <a:r>
              <a:rPr lang="en-US" sz="2000" dirty="0" err="1">
                <a:solidFill>
                  <a:schemeClr val="bg1"/>
                </a:solidFill>
              </a:rPr>
              <a:t>Zumspot</a:t>
            </a:r>
            <a:endParaRPr lang="en-US" sz="2000" dirty="0">
              <a:solidFill>
                <a:schemeClr val="bg1"/>
              </a:solidFill>
            </a:endParaRPr>
          </a:p>
          <a:p>
            <a:r>
              <a:rPr lang="en-US" sz="2000" dirty="0">
                <a:solidFill>
                  <a:schemeClr val="bg1"/>
                </a:solidFill>
              </a:rPr>
              <a:t>Board</a:t>
            </a:r>
          </a:p>
        </p:txBody>
      </p:sp>
      <p:sp>
        <p:nvSpPr>
          <p:cNvPr id="9" name="TextBox 8"/>
          <p:cNvSpPr txBox="1"/>
          <p:nvPr/>
        </p:nvSpPr>
        <p:spPr>
          <a:xfrm>
            <a:off x="1880859" y="4971570"/>
            <a:ext cx="1047068" cy="707886"/>
          </a:xfrm>
          <a:prstGeom prst="rect">
            <a:avLst/>
          </a:prstGeom>
          <a:noFill/>
        </p:spPr>
        <p:txBody>
          <a:bodyPr wrap="square" rtlCol="0">
            <a:spAutoFit/>
          </a:bodyPr>
          <a:lstStyle/>
          <a:p>
            <a:r>
              <a:rPr lang="en-US" sz="2000" dirty="0">
                <a:solidFill>
                  <a:schemeClr val="bg1"/>
                </a:solidFill>
              </a:rPr>
              <a:t>Duplex</a:t>
            </a:r>
          </a:p>
          <a:p>
            <a:r>
              <a:rPr lang="en-US" sz="2000" dirty="0">
                <a:solidFill>
                  <a:schemeClr val="bg1"/>
                </a:solidFill>
              </a:rPr>
              <a:t>Board</a:t>
            </a:r>
          </a:p>
        </p:txBody>
      </p:sp>
    </p:spTree>
    <p:extLst>
      <p:ext uri="{BB962C8B-B14F-4D97-AF65-F5344CB8AC3E}">
        <p14:creationId xmlns:p14="http://schemas.microsoft.com/office/powerpoint/2010/main" val="2751156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876" y="1218956"/>
            <a:ext cx="2793159" cy="987669"/>
          </a:xfrm>
        </p:spPr>
        <p:txBody>
          <a:bodyPr/>
          <a:lstStyle/>
          <a:p>
            <a:pPr algn="ctr"/>
            <a:r>
              <a:rPr lang="en-US" dirty="0">
                <a:solidFill>
                  <a:srgbClr val="FFFF00"/>
                </a:solidFill>
              </a:rPr>
              <a:t>Activate Function Settings</a:t>
            </a:r>
          </a:p>
        </p:txBody>
      </p:sp>
      <p:pic>
        <p:nvPicPr>
          <p:cNvPr id="5" name="Content Placeholder 4"/>
          <p:cNvPicPr>
            <a:picLocks noGrp="1" noChangeAspect="1"/>
          </p:cNvPicPr>
          <p:nvPr>
            <p:ph idx="1"/>
          </p:nvPr>
        </p:nvPicPr>
        <p:blipFill rotWithShape="1">
          <a:blip r:embed="rId2"/>
          <a:srcRect l="21249" r="21147"/>
          <a:stretch/>
        </p:blipFill>
        <p:spPr>
          <a:xfrm>
            <a:off x="5509809" y="959695"/>
            <a:ext cx="5680930" cy="5547392"/>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26</a:t>
            </a:fld>
            <a:endParaRPr lang="en-US" dirty="0"/>
          </a:p>
        </p:txBody>
      </p:sp>
      <p:cxnSp>
        <p:nvCxnSpPr>
          <p:cNvPr id="6" name="Straight Arrow Connector 5"/>
          <p:cNvCxnSpPr/>
          <p:nvPr/>
        </p:nvCxnSpPr>
        <p:spPr>
          <a:xfrm>
            <a:off x="4466492" y="3058642"/>
            <a:ext cx="1161782" cy="6747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630747" y="5092530"/>
            <a:ext cx="997527" cy="277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00605" y="3938368"/>
            <a:ext cx="3873617" cy="2308324"/>
          </a:xfrm>
          <a:prstGeom prst="rect">
            <a:avLst/>
          </a:prstGeom>
          <a:noFill/>
        </p:spPr>
        <p:txBody>
          <a:bodyPr wrap="square" rtlCol="0">
            <a:spAutoFit/>
          </a:bodyPr>
          <a:lstStyle/>
          <a:p>
            <a:r>
              <a:rPr lang="en-US" sz="1600" dirty="0"/>
              <a:t>OLED settings:</a:t>
            </a:r>
          </a:p>
          <a:p>
            <a:r>
              <a:rPr lang="en-US" sz="1600" dirty="0"/>
              <a:t>MMDVM Display: OLED.  </a:t>
            </a:r>
          </a:p>
          <a:p>
            <a:endParaRPr lang="en-US" sz="1600" dirty="0"/>
          </a:p>
          <a:p>
            <a:r>
              <a:rPr lang="en-US" sz="1600" dirty="0"/>
              <a:t>Port: /dev/</a:t>
            </a:r>
            <a:r>
              <a:rPr lang="en-US" sz="1600" dirty="0" err="1"/>
              <a:t>ttyAMAO</a:t>
            </a:r>
            <a:r>
              <a:rPr lang="en-US" sz="1600" dirty="0"/>
              <a:t>  </a:t>
            </a:r>
          </a:p>
          <a:p>
            <a:endParaRPr lang="en-US" sz="1600" dirty="0"/>
          </a:p>
          <a:p>
            <a:r>
              <a:rPr lang="en-US" sz="1600" dirty="0"/>
              <a:t>Layout: ON7LDS</a:t>
            </a:r>
          </a:p>
          <a:p>
            <a:endParaRPr lang="en-US" sz="1600" dirty="0"/>
          </a:p>
          <a:p>
            <a:r>
              <a:rPr lang="en-US" sz="1600" dirty="0"/>
              <a:t>Settings shown are</a:t>
            </a:r>
          </a:p>
          <a:p>
            <a:r>
              <a:rPr lang="en-US" sz="1600" dirty="0"/>
              <a:t>For </a:t>
            </a:r>
            <a:r>
              <a:rPr lang="en-US" sz="1600" dirty="0" err="1"/>
              <a:t>Nexton</a:t>
            </a:r>
            <a:r>
              <a:rPr lang="en-US" sz="1600" dirty="0"/>
              <a:t> LCD</a:t>
            </a:r>
          </a:p>
        </p:txBody>
      </p:sp>
      <p:sp>
        <p:nvSpPr>
          <p:cNvPr id="12" name="TextBox 11"/>
          <p:cNvSpPr txBox="1"/>
          <p:nvPr/>
        </p:nvSpPr>
        <p:spPr>
          <a:xfrm>
            <a:off x="2371795" y="2627249"/>
            <a:ext cx="2258952" cy="369332"/>
          </a:xfrm>
          <a:prstGeom prst="rect">
            <a:avLst/>
          </a:prstGeom>
          <a:noFill/>
        </p:spPr>
        <p:txBody>
          <a:bodyPr wrap="none" rtlCol="0">
            <a:spAutoFit/>
          </a:bodyPr>
          <a:lstStyle/>
          <a:p>
            <a:r>
              <a:rPr lang="en-US" dirty="0"/>
              <a:t>Activate Functions</a:t>
            </a:r>
          </a:p>
        </p:txBody>
      </p:sp>
      <p:sp>
        <p:nvSpPr>
          <p:cNvPr id="14" name="Rectangle 13"/>
          <p:cNvSpPr/>
          <p:nvPr/>
        </p:nvSpPr>
        <p:spPr>
          <a:xfrm>
            <a:off x="3701394" y="3733391"/>
            <a:ext cx="806631" cy="2215991"/>
          </a:xfrm>
          <a:prstGeom prst="rect">
            <a:avLst/>
          </a:prstGeom>
          <a:noFill/>
        </p:spPr>
        <p:txBody>
          <a:bodyPr wrap="none" lIns="91440" tIns="45720" rIns="91440" bIns="45720">
            <a:spAutoFit/>
          </a:bodyPr>
          <a:lstStyle/>
          <a:p>
            <a:pPr algn="ctr"/>
            <a:r>
              <a:rPr lang="en-US" sz="13800" cap="none" spc="0" dirty="0">
                <a:ln w="9525">
                  <a:solidFill>
                    <a:schemeClr val="bg1"/>
                  </a:solidFill>
                  <a:prstDash val="solid"/>
                </a:ln>
                <a:solidFill>
                  <a:srgbClr val="FF0000"/>
                </a:solidFill>
              </a:rPr>
              <a:t>}</a:t>
            </a:r>
          </a:p>
        </p:txBody>
      </p:sp>
    </p:spTree>
    <p:extLst>
      <p:ext uri="{BB962C8B-B14F-4D97-AF65-F5344CB8AC3E}">
        <p14:creationId xmlns:p14="http://schemas.microsoft.com/office/powerpoint/2010/main" val="1053570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View Dashboard</a:t>
            </a:r>
          </a:p>
        </p:txBody>
      </p:sp>
      <p:pic>
        <p:nvPicPr>
          <p:cNvPr id="5" name="Content Placeholder 4"/>
          <p:cNvPicPr>
            <a:picLocks noGrp="1" noChangeAspect="1"/>
          </p:cNvPicPr>
          <p:nvPr>
            <p:ph idx="1"/>
          </p:nvPr>
        </p:nvPicPr>
        <p:blipFill>
          <a:blip r:embed="rId2"/>
          <a:stretch>
            <a:fillRect/>
          </a:stretch>
        </p:blipFill>
        <p:spPr>
          <a:xfrm>
            <a:off x="1843913" y="2400300"/>
            <a:ext cx="7292622" cy="410210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27</a:t>
            </a:fld>
            <a:endParaRPr lang="en-US" dirty="0"/>
          </a:p>
        </p:txBody>
      </p:sp>
      <p:sp>
        <p:nvSpPr>
          <p:cNvPr id="3" name="TextBox 2"/>
          <p:cNvSpPr txBox="1"/>
          <p:nvPr/>
        </p:nvSpPr>
        <p:spPr>
          <a:xfrm>
            <a:off x="4692073" y="4173150"/>
            <a:ext cx="3343563" cy="646331"/>
          </a:xfrm>
          <a:prstGeom prst="rect">
            <a:avLst/>
          </a:prstGeom>
          <a:noFill/>
        </p:spPr>
        <p:txBody>
          <a:bodyPr wrap="square" rtlCol="0">
            <a:spAutoFit/>
          </a:bodyPr>
          <a:lstStyle/>
          <a:p>
            <a:r>
              <a:rPr lang="en-US" sz="1200" b="1" dirty="0">
                <a:solidFill>
                  <a:schemeClr val="bg1"/>
                </a:solidFill>
              </a:rPr>
              <a:t>View communications activity here.</a:t>
            </a:r>
          </a:p>
          <a:p>
            <a:r>
              <a:rPr lang="en-US" sz="1200" b="1" dirty="0">
                <a:solidFill>
                  <a:schemeClr val="bg1"/>
                </a:solidFill>
              </a:rPr>
              <a:t>Simplex Hotspot TS2 only</a:t>
            </a:r>
          </a:p>
          <a:p>
            <a:r>
              <a:rPr lang="en-US" sz="1200" b="1" dirty="0">
                <a:solidFill>
                  <a:schemeClr val="bg1"/>
                </a:solidFill>
              </a:rPr>
              <a:t>Duplex TS1 &amp; TS2</a:t>
            </a:r>
          </a:p>
        </p:txBody>
      </p:sp>
    </p:spTree>
    <p:extLst>
      <p:ext uri="{BB962C8B-B14F-4D97-AF65-F5344CB8AC3E}">
        <p14:creationId xmlns:p14="http://schemas.microsoft.com/office/powerpoint/2010/main" val="259639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Talk Group </a:t>
            </a:r>
            <a:r>
              <a:rPr lang="en-US" dirty="0" err="1">
                <a:solidFill>
                  <a:srgbClr val="FFFF00"/>
                </a:solidFill>
              </a:rPr>
              <a:t>Visability</a:t>
            </a:r>
            <a:endParaRPr lang="en-US" dirty="0">
              <a:solidFill>
                <a:srgbClr val="FFFF00"/>
              </a:solidFill>
            </a:endParaRPr>
          </a:p>
        </p:txBody>
      </p:sp>
      <p:sp>
        <p:nvSpPr>
          <p:cNvPr id="3" name="Content Placeholder 2"/>
          <p:cNvSpPr>
            <a:spLocks noGrp="1"/>
          </p:cNvSpPr>
          <p:nvPr>
            <p:ph idx="1"/>
          </p:nvPr>
        </p:nvSpPr>
        <p:spPr>
          <a:xfrm>
            <a:off x="514350" y="2603500"/>
            <a:ext cx="11172825" cy="3616325"/>
          </a:xfrm>
        </p:spPr>
        <p:txBody>
          <a:bodyPr>
            <a:normAutofit/>
          </a:bodyPr>
          <a:lstStyle/>
          <a:p>
            <a:r>
              <a:rPr lang="en-US" sz="2000" dirty="0"/>
              <a:t>In practical terms you are limited to the slots available. </a:t>
            </a:r>
          </a:p>
          <a:p>
            <a:r>
              <a:rPr lang="en-US" sz="2000" dirty="0"/>
              <a:t>If you have a duplex hot spot, you have two </a:t>
            </a:r>
            <a:r>
              <a:rPr lang="en-US" sz="2000" dirty="0" err="1"/>
              <a:t>talkgroups</a:t>
            </a:r>
            <a:r>
              <a:rPr lang="en-US" sz="2000" dirty="0"/>
              <a:t> available at a time, </a:t>
            </a:r>
          </a:p>
          <a:p>
            <a:pPr lvl="1"/>
            <a:r>
              <a:rPr lang="en-US" sz="1800" dirty="0"/>
              <a:t>1 on slot 1 and 1 on slot 2. </a:t>
            </a:r>
          </a:p>
          <a:p>
            <a:r>
              <a:rPr lang="en-US" sz="2000" dirty="0"/>
              <a:t>A simplex hotspot 1 talk group / reflector only. </a:t>
            </a:r>
          </a:p>
          <a:p>
            <a:r>
              <a:rPr lang="en-US" sz="2000" dirty="0"/>
              <a:t>Anyone listening to the transmission can hear any of the transmission provided that they have been made dynamically available or are fixed.</a:t>
            </a:r>
          </a:p>
          <a:p>
            <a:r>
              <a:rPr lang="en-US" sz="2000" dirty="0"/>
              <a:t>You won't be able to hear two talk groups active on the same slot, unless the dynamic timeout is reached and there more fixed groups available on the slots, in other words, </a:t>
            </a:r>
            <a:r>
              <a:rPr lang="en-US" sz="2000" u="sng" dirty="0"/>
              <a:t>it's first come first served</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203134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Talk Group </a:t>
            </a:r>
            <a:r>
              <a:rPr lang="en-US" dirty="0" err="1">
                <a:solidFill>
                  <a:srgbClr val="FFFF00"/>
                </a:solidFill>
              </a:rPr>
              <a:t>Visability</a:t>
            </a:r>
            <a:r>
              <a:rPr lang="en-US" dirty="0">
                <a:solidFill>
                  <a:srgbClr val="FFFF00"/>
                </a:solidFill>
              </a:rPr>
              <a:t> (cont’d)</a:t>
            </a:r>
          </a:p>
        </p:txBody>
      </p:sp>
      <p:sp>
        <p:nvSpPr>
          <p:cNvPr id="3" name="Content Placeholder 2"/>
          <p:cNvSpPr>
            <a:spLocks noGrp="1"/>
          </p:cNvSpPr>
          <p:nvPr>
            <p:ph idx="1"/>
          </p:nvPr>
        </p:nvSpPr>
        <p:spPr>
          <a:xfrm>
            <a:off x="514350" y="2603500"/>
            <a:ext cx="11153775" cy="3482975"/>
          </a:xfrm>
        </p:spPr>
        <p:txBody>
          <a:bodyPr>
            <a:noAutofit/>
          </a:bodyPr>
          <a:lstStyle/>
          <a:p>
            <a:r>
              <a:rPr lang="en-US" sz="2400" dirty="0"/>
              <a:t>There are no abilities for multiple radios listen to multiple TG's. </a:t>
            </a:r>
          </a:p>
          <a:p>
            <a:r>
              <a:rPr lang="en-US" sz="2400" dirty="0"/>
              <a:t>With a simplex board setup, whatever you are connected with will be the one transmitting.</a:t>
            </a:r>
          </a:p>
          <a:p>
            <a:r>
              <a:rPr lang="en-US" sz="2400" dirty="0"/>
              <a:t>If you have multiple fixed static groups you could use a radio with an Rx channel for each static TG, but again only one can transmit at any given time, so you might miss an over or two on another radio.</a:t>
            </a:r>
          </a:p>
          <a:p>
            <a:r>
              <a:rPr lang="en-US" sz="2400" dirty="0"/>
              <a:t>With a duplex MMDVM board you have the use of two timeslots which doubles the amount you could listen too.</a:t>
            </a:r>
          </a:p>
        </p:txBody>
      </p:sp>
      <p:sp>
        <p:nvSpPr>
          <p:cNvPr id="4" name="Slide Number Placeholder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285705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712177"/>
            <a:ext cx="8761413" cy="1389185"/>
          </a:xfrm>
        </p:spPr>
        <p:txBody>
          <a:bodyPr/>
          <a:lstStyle/>
          <a:p>
            <a:pPr algn="ctr"/>
            <a:r>
              <a:rPr lang="en-US" dirty="0">
                <a:solidFill>
                  <a:srgbClr val="FFFF00"/>
                </a:solidFill>
              </a:rPr>
              <a:t>Training Overview</a:t>
            </a:r>
            <a:br>
              <a:rPr lang="en-US" dirty="0">
                <a:solidFill>
                  <a:srgbClr val="FFFF00"/>
                </a:solidFill>
              </a:rPr>
            </a:br>
            <a:r>
              <a:rPr lang="en-US" sz="2400" dirty="0">
                <a:solidFill>
                  <a:srgbClr val="FFFF00"/>
                </a:solidFill>
              </a:rPr>
              <a:t>Marty – W5MF</a:t>
            </a:r>
          </a:p>
        </p:txBody>
      </p:sp>
      <p:sp>
        <p:nvSpPr>
          <p:cNvPr id="3" name="Content Placeholder 2"/>
          <p:cNvSpPr>
            <a:spLocks noGrp="1"/>
          </p:cNvSpPr>
          <p:nvPr>
            <p:ph idx="1"/>
          </p:nvPr>
        </p:nvSpPr>
        <p:spPr>
          <a:xfrm>
            <a:off x="2187648" y="2824108"/>
            <a:ext cx="7728718" cy="2697462"/>
          </a:xfrm>
        </p:spPr>
        <p:txBody>
          <a:bodyPr>
            <a:noAutofit/>
          </a:bodyPr>
          <a:lstStyle/>
          <a:p>
            <a:r>
              <a:rPr lang="en-US" sz="2800" dirty="0">
                <a:latin typeface="Times New Roman" panose="02020603050405020304" pitchFamily="18" charset="0"/>
                <a:cs typeface="Times New Roman" panose="02020603050405020304" pitchFamily="18" charset="0"/>
              </a:rPr>
              <a:t>1.	What is DMR</a:t>
            </a:r>
          </a:p>
          <a:p>
            <a:r>
              <a:rPr lang="en-US" sz="2800" dirty="0">
                <a:latin typeface="Times New Roman" panose="02020603050405020304" pitchFamily="18" charset="0"/>
                <a:cs typeface="Times New Roman" panose="02020603050405020304" pitchFamily="18" charset="0"/>
              </a:rPr>
              <a:t>2.	DMR Structure </a:t>
            </a:r>
          </a:p>
          <a:p>
            <a:r>
              <a:rPr lang="en-US" sz="2800" dirty="0">
                <a:latin typeface="Times New Roman" panose="02020603050405020304" pitchFamily="18" charset="0"/>
                <a:cs typeface="Times New Roman" panose="02020603050405020304" pitchFamily="18" charset="0"/>
              </a:rPr>
              <a:t>3.	</a:t>
            </a:r>
            <a:r>
              <a:rPr lang="en-US" sz="2800" dirty="0" err="1">
                <a:latin typeface="Times New Roman" panose="02020603050405020304" pitchFamily="18" charset="0"/>
                <a:cs typeface="Times New Roman" panose="02020603050405020304" pitchFamily="18" charset="0"/>
              </a:rPr>
              <a:t>Brandmeister</a:t>
            </a:r>
            <a:r>
              <a:rPr lang="en-US" sz="2800" dirty="0">
                <a:latin typeface="Times New Roman" panose="02020603050405020304" pitchFamily="18" charset="0"/>
                <a:cs typeface="Times New Roman" panose="02020603050405020304" pitchFamily="18" charset="0"/>
              </a:rPr>
              <a:t> Network</a:t>
            </a:r>
          </a:p>
          <a:p>
            <a:r>
              <a:rPr lang="en-US" sz="2800" dirty="0">
                <a:latin typeface="Times New Roman" panose="02020603050405020304" pitchFamily="18" charset="0"/>
                <a:cs typeface="Times New Roman" panose="02020603050405020304" pitchFamily="18" charset="0"/>
              </a:rPr>
              <a:t>4.	DMR-Marc Network		</a:t>
            </a:r>
          </a:p>
          <a:p>
            <a:r>
              <a:rPr lang="en-US" sz="2800" dirty="0">
                <a:latin typeface="Times New Roman" panose="02020603050405020304" pitchFamily="18" charset="0"/>
                <a:cs typeface="Times New Roman" panose="02020603050405020304" pitchFamily="18" charset="0"/>
              </a:rPr>
              <a:t>5.	Local DMR Repeaters i.e. – Klein – Cypress </a:t>
            </a:r>
          </a:p>
          <a:p>
            <a:endParaRPr lang="en-US" sz="2800"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987119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80" y="763796"/>
            <a:ext cx="8761413" cy="1035544"/>
          </a:xfrm>
        </p:spPr>
        <p:txBody>
          <a:bodyPr/>
          <a:lstStyle/>
          <a:p>
            <a:pPr algn="ctr"/>
            <a:r>
              <a:rPr lang="en-US" dirty="0">
                <a:solidFill>
                  <a:srgbClr val="FFFF00"/>
                </a:solidFill>
              </a:rPr>
              <a:t>Admin Page</a:t>
            </a:r>
            <a:br>
              <a:rPr lang="en-US" dirty="0">
                <a:solidFill>
                  <a:srgbClr val="92D050"/>
                </a:solidFill>
              </a:rPr>
            </a:br>
            <a:r>
              <a:rPr lang="en-US" sz="2400" dirty="0">
                <a:solidFill>
                  <a:schemeClr val="bg1"/>
                </a:solidFill>
              </a:rPr>
              <a:t>Fine tune BER adjustments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5" name="Picture 4"/>
          <p:cNvPicPr>
            <a:picLocks noChangeAspect="1"/>
          </p:cNvPicPr>
          <p:nvPr/>
        </p:nvPicPr>
        <p:blipFill rotWithShape="1">
          <a:blip r:embed="rId2"/>
          <a:srcRect l="21333"/>
          <a:stretch/>
        </p:blipFill>
        <p:spPr>
          <a:xfrm>
            <a:off x="2655247" y="2380443"/>
            <a:ext cx="6123709" cy="4272509"/>
          </a:xfrm>
          <a:prstGeom prst="rect">
            <a:avLst/>
          </a:prstGeom>
        </p:spPr>
      </p:pic>
      <p:cxnSp>
        <p:nvCxnSpPr>
          <p:cNvPr id="6" name="Straight Arrow Connector 5"/>
          <p:cNvCxnSpPr/>
          <p:nvPr/>
        </p:nvCxnSpPr>
        <p:spPr>
          <a:xfrm flipH="1" flipV="1">
            <a:off x="6321669" y="3349869"/>
            <a:ext cx="1205968" cy="43704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53747" y="3593368"/>
            <a:ext cx="1536516" cy="923330"/>
          </a:xfrm>
          <a:prstGeom prst="rect">
            <a:avLst/>
          </a:prstGeom>
          <a:noFill/>
        </p:spPr>
        <p:txBody>
          <a:bodyPr wrap="square" rtlCol="0">
            <a:spAutoFit/>
          </a:bodyPr>
          <a:lstStyle/>
          <a:p>
            <a:r>
              <a:rPr lang="en-US" dirty="0">
                <a:solidFill>
                  <a:schemeClr val="bg1"/>
                </a:solidFill>
              </a:rPr>
              <a:t>Updates</a:t>
            </a:r>
          </a:p>
          <a:p>
            <a:r>
              <a:rPr lang="en-US" dirty="0">
                <a:solidFill>
                  <a:schemeClr val="bg1"/>
                </a:solidFill>
              </a:rPr>
              <a:t>To current</a:t>
            </a:r>
          </a:p>
          <a:p>
            <a:r>
              <a:rPr lang="en-US" dirty="0">
                <a:solidFill>
                  <a:schemeClr val="bg1"/>
                </a:solidFill>
              </a:rPr>
              <a:t>pi-star rev</a:t>
            </a:r>
          </a:p>
        </p:txBody>
      </p:sp>
      <p:sp>
        <p:nvSpPr>
          <p:cNvPr id="3" name="TextBox 2"/>
          <p:cNvSpPr txBox="1"/>
          <p:nvPr/>
        </p:nvSpPr>
        <p:spPr>
          <a:xfrm>
            <a:off x="7061427" y="4928716"/>
            <a:ext cx="1663266" cy="646331"/>
          </a:xfrm>
          <a:prstGeom prst="rect">
            <a:avLst/>
          </a:prstGeom>
          <a:noFill/>
        </p:spPr>
        <p:txBody>
          <a:bodyPr wrap="square" rtlCol="0">
            <a:spAutoFit/>
          </a:bodyPr>
          <a:lstStyle/>
          <a:p>
            <a:r>
              <a:rPr lang="en-US" sz="1200" b="1" dirty="0">
                <a:solidFill>
                  <a:schemeClr val="bg1"/>
                </a:solidFill>
              </a:rPr>
              <a:t>RSSI</a:t>
            </a:r>
            <a:r>
              <a:rPr lang="en-US" sz="1200" dirty="0">
                <a:solidFill>
                  <a:schemeClr val="bg1"/>
                </a:solidFill>
              </a:rPr>
              <a:t> value represent signal strength. i.e. S9+46</a:t>
            </a:r>
          </a:p>
        </p:txBody>
      </p:sp>
      <p:cxnSp>
        <p:nvCxnSpPr>
          <p:cNvPr id="10" name="Straight Arrow Connector 9"/>
          <p:cNvCxnSpPr>
            <a:stCxn id="12" idx="0"/>
          </p:cNvCxnSpPr>
          <p:nvPr/>
        </p:nvCxnSpPr>
        <p:spPr>
          <a:xfrm flipV="1">
            <a:off x="6188156" y="5188701"/>
            <a:ext cx="527194" cy="3537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97356" y="5542433"/>
            <a:ext cx="5181600" cy="830997"/>
          </a:xfrm>
          <a:prstGeom prst="rect">
            <a:avLst/>
          </a:prstGeom>
          <a:noFill/>
        </p:spPr>
        <p:txBody>
          <a:bodyPr wrap="square" rtlCol="0">
            <a:spAutoFit/>
          </a:bodyPr>
          <a:lstStyle/>
          <a:p>
            <a:r>
              <a:rPr lang="en-US" sz="1200" b="1" dirty="0">
                <a:solidFill>
                  <a:schemeClr val="bg1"/>
                </a:solidFill>
              </a:rPr>
              <a:t>The reasonable goal is BER &lt;= 1%.</a:t>
            </a:r>
            <a:br>
              <a:rPr lang="en-US" sz="1200" b="1" dirty="0">
                <a:solidFill>
                  <a:schemeClr val="bg1"/>
                </a:solidFill>
              </a:rPr>
            </a:br>
            <a:r>
              <a:rPr lang="en-US" sz="1200" b="1" dirty="0">
                <a:solidFill>
                  <a:schemeClr val="bg1"/>
                </a:solidFill>
              </a:rPr>
              <a:t>FINE TUNING FOR LOW BER (BIT ERROR RATE) Adjusting the RX &amp; TX  Offset: Testing with your radio. Adjust in small steps (+/- 10) until you achieve the optimal BER</a:t>
            </a:r>
          </a:p>
        </p:txBody>
      </p:sp>
    </p:spTree>
    <p:extLst>
      <p:ext uri="{BB962C8B-B14F-4D97-AF65-F5344CB8AC3E}">
        <p14:creationId xmlns:p14="http://schemas.microsoft.com/office/powerpoint/2010/main" val="1227094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Expert Editor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5" name="Picture 4"/>
          <p:cNvPicPr>
            <a:picLocks noChangeAspect="1"/>
          </p:cNvPicPr>
          <p:nvPr/>
        </p:nvPicPr>
        <p:blipFill rotWithShape="1">
          <a:blip r:embed="rId2"/>
          <a:srcRect l="22093" r="22512" b="27152"/>
          <a:stretch/>
        </p:blipFill>
        <p:spPr>
          <a:xfrm>
            <a:off x="2724150" y="2367973"/>
            <a:ext cx="5954022" cy="4404302"/>
          </a:xfrm>
          <a:prstGeom prst="rect">
            <a:avLst/>
          </a:prstGeom>
        </p:spPr>
      </p:pic>
      <p:cxnSp>
        <p:nvCxnSpPr>
          <p:cNvPr id="6" name="Straight Arrow Connector 5"/>
          <p:cNvCxnSpPr/>
          <p:nvPr/>
        </p:nvCxnSpPr>
        <p:spPr>
          <a:xfrm flipH="1" flipV="1">
            <a:off x="6686777" y="3865525"/>
            <a:ext cx="2871194" cy="47105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670761" y="4101053"/>
            <a:ext cx="1699491" cy="707886"/>
          </a:xfrm>
          <a:prstGeom prst="rect">
            <a:avLst/>
          </a:prstGeom>
          <a:noFill/>
        </p:spPr>
        <p:txBody>
          <a:bodyPr wrap="square" rtlCol="0">
            <a:spAutoFit/>
          </a:bodyPr>
          <a:lstStyle/>
          <a:p>
            <a:r>
              <a:rPr lang="en-US" sz="2000" b="1" dirty="0">
                <a:solidFill>
                  <a:srgbClr val="FF0000"/>
                </a:solidFill>
              </a:rPr>
              <a:t>Select</a:t>
            </a:r>
          </a:p>
          <a:p>
            <a:r>
              <a:rPr lang="en-US" sz="2000" b="1" dirty="0" err="1">
                <a:solidFill>
                  <a:srgbClr val="FF0000"/>
                </a:solidFill>
              </a:rPr>
              <a:t>MMDVMh</a:t>
            </a:r>
            <a:r>
              <a:rPr lang="en-US" b="1" dirty="0" err="1">
                <a:solidFill>
                  <a:srgbClr val="FF0000"/>
                </a:solidFill>
              </a:rPr>
              <a:t>ost</a:t>
            </a:r>
            <a:endParaRPr lang="en-US" b="1" dirty="0">
              <a:solidFill>
                <a:srgbClr val="FF0000"/>
              </a:solidFill>
            </a:endParaRPr>
          </a:p>
        </p:txBody>
      </p:sp>
    </p:spTree>
    <p:extLst>
      <p:ext uri="{BB962C8B-B14F-4D97-AF65-F5344CB8AC3E}">
        <p14:creationId xmlns:p14="http://schemas.microsoft.com/office/powerpoint/2010/main" val="2794306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Expert Editors Page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5" name="Picture 4"/>
          <p:cNvPicPr>
            <a:picLocks noChangeAspect="1"/>
          </p:cNvPicPr>
          <p:nvPr/>
        </p:nvPicPr>
        <p:blipFill>
          <a:blip r:embed="rId2"/>
          <a:stretch>
            <a:fillRect/>
          </a:stretch>
        </p:blipFill>
        <p:spPr>
          <a:xfrm>
            <a:off x="1582946" y="2391765"/>
            <a:ext cx="7688143" cy="4324580"/>
          </a:xfrm>
          <a:prstGeom prst="rect">
            <a:avLst/>
          </a:prstGeom>
        </p:spPr>
      </p:pic>
      <p:cxnSp>
        <p:nvCxnSpPr>
          <p:cNvPr id="7" name="Straight Arrow Connector 6"/>
          <p:cNvCxnSpPr/>
          <p:nvPr/>
        </p:nvCxnSpPr>
        <p:spPr>
          <a:xfrm>
            <a:off x="8299939" y="3842238"/>
            <a:ext cx="26376" cy="210136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833946" y="3042138"/>
            <a:ext cx="1437143" cy="646331"/>
          </a:xfrm>
          <a:prstGeom prst="rect">
            <a:avLst/>
          </a:prstGeom>
          <a:noFill/>
        </p:spPr>
        <p:txBody>
          <a:bodyPr wrap="square" rtlCol="0">
            <a:spAutoFit/>
          </a:bodyPr>
          <a:lstStyle/>
          <a:p>
            <a:r>
              <a:rPr lang="en-US" dirty="0">
                <a:solidFill>
                  <a:schemeClr val="bg1"/>
                </a:solidFill>
              </a:rPr>
              <a:t>Scroll Down</a:t>
            </a:r>
          </a:p>
        </p:txBody>
      </p:sp>
    </p:spTree>
    <p:extLst>
      <p:ext uri="{BB962C8B-B14F-4D97-AF65-F5344CB8AC3E}">
        <p14:creationId xmlns:p14="http://schemas.microsoft.com/office/powerpoint/2010/main" val="3778788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6480" y="683203"/>
            <a:ext cx="8761413" cy="1113750"/>
          </a:xfrm>
        </p:spPr>
        <p:txBody>
          <a:bodyPr/>
          <a:lstStyle/>
          <a:p>
            <a:pPr algn="ctr"/>
            <a:r>
              <a:rPr lang="en-US" dirty="0">
                <a:solidFill>
                  <a:srgbClr val="FFFF00"/>
                </a:solidFill>
              </a:rPr>
              <a:t>Setting Frequency Offset</a:t>
            </a:r>
            <a:br>
              <a:rPr lang="en-US" dirty="0">
                <a:solidFill>
                  <a:srgbClr val="92D050"/>
                </a:solidFill>
              </a:rPr>
            </a:br>
            <a:r>
              <a:rPr lang="en-US" sz="1800" dirty="0">
                <a:solidFill>
                  <a:schemeClr val="bg1"/>
                </a:solidFill>
              </a:rPr>
              <a:t>The </a:t>
            </a:r>
            <a:r>
              <a:rPr lang="en-US" sz="1800" dirty="0" err="1">
                <a:solidFill>
                  <a:schemeClr val="bg1"/>
                </a:solidFill>
              </a:rPr>
              <a:t>RXOffset</a:t>
            </a:r>
            <a:r>
              <a:rPr lang="en-US" sz="1800" dirty="0">
                <a:solidFill>
                  <a:schemeClr val="bg1"/>
                </a:solidFill>
              </a:rPr>
              <a:t> and </a:t>
            </a:r>
            <a:r>
              <a:rPr lang="en-US" sz="1800" dirty="0" err="1">
                <a:solidFill>
                  <a:schemeClr val="bg1"/>
                </a:solidFill>
              </a:rPr>
              <a:t>TXOffset</a:t>
            </a:r>
            <a:r>
              <a:rPr lang="en-US" sz="1800" dirty="0">
                <a:solidFill>
                  <a:schemeClr val="bg1"/>
                </a:solidFill>
              </a:rPr>
              <a:t> are in Hz</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5" name="Picture 4"/>
          <p:cNvPicPr>
            <a:picLocks noChangeAspect="1"/>
          </p:cNvPicPr>
          <p:nvPr/>
        </p:nvPicPr>
        <p:blipFill rotWithShape="1">
          <a:blip r:embed="rId2"/>
          <a:srcRect l="21878" r="22572" b="23745"/>
          <a:stretch/>
        </p:blipFill>
        <p:spPr>
          <a:xfrm>
            <a:off x="3043092" y="2228790"/>
            <a:ext cx="5822406" cy="4495859"/>
          </a:xfrm>
          <a:prstGeom prst="rect">
            <a:avLst/>
          </a:prstGeom>
        </p:spPr>
      </p:pic>
      <p:cxnSp>
        <p:nvCxnSpPr>
          <p:cNvPr id="6" name="Straight Arrow Connector 5"/>
          <p:cNvCxnSpPr/>
          <p:nvPr/>
        </p:nvCxnSpPr>
        <p:spPr>
          <a:xfrm>
            <a:off x="3043092" y="5894876"/>
            <a:ext cx="1366981" cy="3694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043092" y="6129267"/>
            <a:ext cx="1366981" cy="1847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36480" y="5728605"/>
            <a:ext cx="1967345" cy="646331"/>
          </a:xfrm>
          <a:prstGeom prst="rect">
            <a:avLst/>
          </a:prstGeom>
          <a:noFill/>
        </p:spPr>
        <p:txBody>
          <a:bodyPr wrap="square" rtlCol="0">
            <a:spAutoFit/>
          </a:bodyPr>
          <a:lstStyle/>
          <a:p>
            <a:r>
              <a:rPr lang="en-US" dirty="0">
                <a:solidFill>
                  <a:srgbClr val="FF0000"/>
                </a:solidFill>
              </a:rPr>
              <a:t>TX &amp; RX Offset</a:t>
            </a:r>
          </a:p>
          <a:p>
            <a:endParaRPr lang="en-US" dirty="0"/>
          </a:p>
        </p:txBody>
      </p:sp>
      <p:sp>
        <p:nvSpPr>
          <p:cNvPr id="7" name="TextBox 6"/>
          <p:cNvSpPr txBox="1"/>
          <p:nvPr/>
        </p:nvSpPr>
        <p:spPr>
          <a:xfrm>
            <a:off x="6116468" y="5266940"/>
            <a:ext cx="2115127" cy="923330"/>
          </a:xfrm>
          <a:prstGeom prst="rect">
            <a:avLst/>
          </a:prstGeom>
          <a:solidFill>
            <a:schemeClr val="tx1"/>
          </a:solidFill>
        </p:spPr>
        <p:txBody>
          <a:bodyPr wrap="square" rtlCol="0">
            <a:spAutoFit/>
          </a:bodyPr>
          <a:lstStyle/>
          <a:p>
            <a:r>
              <a:rPr lang="en-US" dirty="0">
                <a:solidFill>
                  <a:srgbClr val="FF0000"/>
                </a:solidFill>
              </a:rPr>
              <a:t>Minor Hz shift is supposed to reduce the </a:t>
            </a:r>
            <a:r>
              <a:rPr lang="en-US" dirty="0" err="1">
                <a:solidFill>
                  <a:srgbClr val="FF0000"/>
                </a:solidFill>
              </a:rPr>
              <a:t>ber</a:t>
            </a:r>
            <a:r>
              <a:rPr lang="en-US" dirty="0">
                <a:solidFill>
                  <a:srgbClr val="FF0000"/>
                </a:solidFill>
              </a:rPr>
              <a:t>%</a:t>
            </a:r>
          </a:p>
        </p:txBody>
      </p:sp>
    </p:spTree>
    <p:extLst>
      <p:ext uri="{BB962C8B-B14F-4D97-AF65-F5344CB8AC3E}">
        <p14:creationId xmlns:p14="http://schemas.microsoft.com/office/powerpoint/2010/main" val="503683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1002914"/>
          </a:xfrm>
        </p:spPr>
        <p:txBody>
          <a:bodyPr/>
          <a:lstStyle/>
          <a:p>
            <a:pPr algn="ctr"/>
            <a:r>
              <a:rPr lang="en-US" dirty="0">
                <a:solidFill>
                  <a:srgbClr val="FFFF00"/>
                </a:solidFill>
              </a:rPr>
              <a:t>Relationship of Radio to Hotspot</a:t>
            </a:r>
            <a:br>
              <a:rPr lang="en-US" dirty="0">
                <a:solidFill>
                  <a:srgbClr val="00B050"/>
                </a:solidFill>
              </a:rPr>
            </a:br>
            <a:r>
              <a:rPr lang="en-US" sz="2400" dirty="0">
                <a:solidFill>
                  <a:schemeClr val="bg1"/>
                </a:solidFill>
              </a:rPr>
              <a:t>BER Fine Tune</a:t>
            </a:r>
          </a:p>
        </p:txBody>
      </p:sp>
      <p:sp>
        <p:nvSpPr>
          <p:cNvPr id="3" name="Content Placeholder 2"/>
          <p:cNvSpPr>
            <a:spLocks noGrp="1"/>
          </p:cNvSpPr>
          <p:nvPr>
            <p:ph idx="1"/>
          </p:nvPr>
        </p:nvSpPr>
        <p:spPr>
          <a:xfrm>
            <a:off x="1154954" y="2603500"/>
            <a:ext cx="10541745" cy="3416300"/>
          </a:xfrm>
        </p:spPr>
        <p:txBody>
          <a:bodyPr>
            <a:normAutofit/>
          </a:bodyPr>
          <a:lstStyle/>
          <a:p>
            <a:r>
              <a:rPr lang="en-US" sz="2800" dirty="0"/>
              <a:t>Try moving your radio farther from the hot spot.</a:t>
            </a:r>
          </a:p>
          <a:p>
            <a:pPr lvl="1"/>
            <a:r>
              <a:rPr lang="en-US" sz="2600" dirty="0"/>
              <a:t>Mine works best 10 to 15 feet from the hotspot. </a:t>
            </a:r>
          </a:p>
          <a:p>
            <a:r>
              <a:rPr lang="en-US" sz="2800" dirty="0"/>
              <a:t>You may also have an issue with the quality of your </a:t>
            </a:r>
            <a:r>
              <a:rPr lang="en-US" sz="2800" dirty="0" err="1"/>
              <a:t>wi-fi</a:t>
            </a:r>
            <a:r>
              <a:rPr lang="en-US" sz="2800" dirty="0"/>
              <a:t> signal.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181158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761413" cy="978224"/>
          </a:xfrm>
        </p:spPr>
        <p:txBody>
          <a:bodyPr/>
          <a:lstStyle/>
          <a:p>
            <a:pPr algn="ctr"/>
            <a:r>
              <a:rPr lang="en-US" dirty="0">
                <a:solidFill>
                  <a:srgbClr val="FFFF00"/>
                </a:solidFill>
              </a:rPr>
              <a:t>Setup </a:t>
            </a:r>
            <a:r>
              <a:rPr lang="en-US" dirty="0" err="1">
                <a:solidFill>
                  <a:srgbClr val="FFFF00"/>
                </a:solidFill>
              </a:rPr>
              <a:t>WiFi</a:t>
            </a:r>
            <a:r>
              <a:rPr lang="en-US" dirty="0">
                <a:solidFill>
                  <a:srgbClr val="FFFF00"/>
                </a:solidFill>
              </a:rPr>
              <a:t> Login Information</a:t>
            </a:r>
            <a:br>
              <a:rPr lang="en-US" dirty="0">
                <a:solidFill>
                  <a:srgbClr val="92D050"/>
                </a:solidFill>
              </a:rPr>
            </a:br>
            <a:r>
              <a:rPr lang="en-US" sz="2400" dirty="0">
                <a:solidFill>
                  <a:schemeClr val="bg1"/>
                </a:solidFill>
              </a:rPr>
              <a:t>Select configuration page</a:t>
            </a:r>
          </a:p>
        </p:txBody>
      </p:sp>
      <p:pic>
        <p:nvPicPr>
          <p:cNvPr id="5" name="Content Placeholder 4"/>
          <p:cNvPicPr>
            <a:picLocks noGrp="1" noChangeAspect="1"/>
          </p:cNvPicPr>
          <p:nvPr>
            <p:ph idx="1"/>
          </p:nvPr>
        </p:nvPicPr>
        <p:blipFill>
          <a:blip r:embed="rId2"/>
          <a:stretch>
            <a:fillRect/>
          </a:stretch>
        </p:blipFill>
        <p:spPr>
          <a:xfrm>
            <a:off x="1621217" y="2299856"/>
            <a:ext cx="7750332" cy="4359562"/>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35</a:t>
            </a:fld>
            <a:endParaRPr lang="en-US" dirty="0"/>
          </a:p>
        </p:txBody>
      </p:sp>
      <p:cxnSp>
        <p:nvCxnSpPr>
          <p:cNvPr id="6" name="Straight Arrow Connector 5"/>
          <p:cNvCxnSpPr/>
          <p:nvPr/>
        </p:nvCxnSpPr>
        <p:spPr>
          <a:xfrm>
            <a:off x="2318327" y="3657600"/>
            <a:ext cx="2336800" cy="489527"/>
          </a:xfrm>
          <a:prstGeom prst="straightConnector1">
            <a:avLst/>
          </a:prstGeom>
          <a:ln w="57150">
            <a:solidFill>
              <a:schemeClr val="bg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434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Input </a:t>
            </a:r>
            <a:r>
              <a:rPr lang="en-US" dirty="0" err="1">
                <a:solidFill>
                  <a:srgbClr val="FFFF00"/>
                </a:solidFill>
              </a:rPr>
              <a:t>WiFi</a:t>
            </a:r>
            <a:r>
              <a:rPr lang="en-US" dirty="0">
                <a:solidFill>
                  <a:srgbClr val="FFFF00"/>
                </a:solidFill>
              </a:rPr>
              <a:t> access Information</a:t>
            </a:r>
          </a:p>
        </p:txBody>
      </p:sp>
      <p:pic>
        <p:nvPicPr>
          <p:cNvPr id="5" name="Content Placeholder 4"/>
          <p:cNvPicPr>
            <a:picLocks noGrp="1" noChangeAspect="1"/>
          </p:cNvPicPr>
          <p:nvPr>
            <p:ph idx="1"/>
          </p:nvPr>
        </p:nvPicPr>
        <p:blipFill>
          <a:blip r:embed="rId2"/>
          <a:stretch>
            <a:fillRect/>
          </a:stretch>
        </p:blipFill>
        <p:spPr>
          <a:xfrm>
            <a:off x="2499695" y="2603500"/>
            <a:ext cx="6073422" cy="341630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36</a:t>
            </a:fld>
            <a:endParaRPr lang="en-US" dirty="0"/>
          </a:p>
        </p:txBody>
      </p:sp>
      <p:cxnSp>
        <p:nvCxnSpPr>
          <p:cNvPr id="6" name="Straight Arrow Connector 5"/>
          <p:cNvCxnSpPr/>
          <p:nvPr/>
        </p:nvCxnSpPr>
        <p:spPr>
          <a:xfrm>
            <a:off x="2499695" y="4519246"/>
            <a:ext cx="1647432" cy="3390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535660" y="4635833"/>
            <a:ext cx="3203893" cy="3240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6388" y="4035669"/>
            <a:ext cx="2118946" cy="1200329"/>
          </a:xfrm>
          <a:prstGeom prst="rect">
            <a:avLst/>
          </a:prstGeom>
          <a:noFill/>
        </p:spPr>
        <p:txBody>
          <a:bodyPr wrap="square" rtlCol="0">
            <a:spAutoFit/>
          </a:bodyPr>
          <a:lstStyle/>
          <a:p>
            <a:r>
              <a:rPr lang="en-US" dirty="0"/>
              <a:t>Input Home </a:t>
            </a:r>
            <a:r>
              <a:rPr lang="en-US" dirty="0" err="1"/>
              <a:t>wifi</a:t>
            </a:r>
            <a:r>
              <a:rPr lang="en-US" dirty="0"/>
              <a:t> login information or cell phone hotspot login</a:t>
            </a:r>
          </a:p>
        </p:txBody>
      </p:sp>
      <p:sp>
        <p:nvSpPr>
          <p:cNvPr id="8" name="TextBox 7"/>
          <p:cNvSpPr txBox="1"/>
          <p:nvPr/>
        </p:nvSpPr>
        <p:spPr>
          <a:xfrm>
            <a:off x="8739553" y="4382807"/>
            <a:ext cx="2795954" cy="923330"/>
          </a:xfrm>
          <a:prstGeom prst="rect">
            <a:avLst/>
          </a:prstGeom>
          <a:noFill/>
        </p:spPr>
        <p:txBody>
          <a:bodyPr wrap="square" rtlCol="0">
            <a:spAutoFit/>
          </a:bodyPr>
          <a:lstStyle/>
          <a:p>
            <a:r>
              <a:rPr lang="en-US" dirty="0"/>
              <a:t>Must SAVE configuration and reboot to take affect</a:t>
            </a:r>
          </a:p>
        </p:txBody>
      </p:sp>
    </p:spTree>
    <p:extLst>
      <p:ext uri="{BB962C8B-B14F-4D97-AF65-F5344CB8AC3E}">
        <p14:creationId xmlns:p14="http://schemas.microsoft.com/office/powerpoint/2010/main" val="12135696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885921"/>
            <a:ext cx="8761413" cy="975205"/>
          </a:xfrm>
        </p:spPr>
        <p:txBody>
          <a:bodyPr/>
          <a:lstStyle/>
          <a:p>
            <a:pPr algn="ctr"/>
            <a:r>
              <a:rPr lang="en-US" dirty="0">
                <a:solidFill>
                  <a:srgbClr val="FFFF00"/>
                </a:solidFill>
              </a:rPr>
              <a:t>Login to </a:t>
            </a:r>
            <a:r>
              <a:rPr lang="en-US" dirty="0" err="1">
                <a:solidFill>
                  <a:srgbClr val="FFFF00"/>
                </a:solidFill>
              </a:rPr>
              <a:t>Brandmeister</a:t>
            </a:r>
            <a:r>
              <a:rPr lang="en-US" dirty="0">
                <a:solidFill>
                  <a:srgbClr val="FFFF00"/>
                </a:solidFill>
              </a:rPr>
              <a:t> Network</a:t>
            </a:r>
            <a:br>
              <a:rPr lang="en-US" dirty="0">
                <a:solidFill>
                  <a:srgbClr val="00B050"/>
                </a:solidFill>
              </a:rPr>
            </a:br>
            <a:r>
              <a:rPr lang="en-US" sz="2800" dirty="0">
                <a:solidFill>
                  <a:schemeClr val="bg1"/>
                </a:solidFill>
              </a:rPr>
              <a:t>Manage Static TG within pi-star</a:t>
            </a:r>
          </a:p>
        </p:txBody>
      </p:sp>
      <p:pic>
        <p:nvPicPr>
          <p:cNvPr id="5" name="Content Placeholder 4"/>
          <p:cNvPicPr>
            <a:picLocks noGrp="1" noChangeAspect="1"/>
          </p:cNvPicPr>
          <p:nvPr>
            <p:ph idx="1"/>
          </p:nvPr>
        </p:nvPicPr>
        <p:blipFill>
          <a:blip r:embed="rId2"/>
          <a:stretch>
            <a:fillRect/>
          </a:stretch>
        </p:blipFill>
        <p:spPr>
          <a:xfrm>
            <a:off x="763258" y="2409536"/>
            <a:ext cx="6073422" cy="341630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37</a:t>
            </a:fld>
            <a:endParaRPr lang="en-US" dirty="0"/>
          </a:p>
        </p:txBody>
      </p:sp>
      <p:sp>
        <p:nvSpPr>
          <p:cNvPr id="3" name="TextBox 2"/>
          <p:cNvSpPr txBox="1"/>
          <p:nvPr/>
        </p:nvSpPr>
        <p:spPr>
          <a:xfrm>
            <a:off x="7195127" y="2549236"/>
            <a:ext cx="4710545" cy="2585323"/>
          </a:xfrm>
          <a:prstGeom prst="rect">
            <a:avLst/>
          </a:prstGeom>
          <a:noFill/>
        </p:spPr>
        <p:txBody>
          <a:bodyPr wrap="square" rtlCol="0">
            <a:spAutoFit/>
          </a:bodyPr>
          <a:lstStyle/>
          <a:p>
            <a:r>
              <a:rPr lang="en-US" dirty="0"/>
              <a:t>Login to </a:t>
            </a:r>
            <a:r>
              <a:rPr lang="en-US" dirty="0" err="1"/>
              <a:t>Brandmeister</a:t>
            </a:r>
            <a:r>
              <a:rPr lang="en-US" dirty="0"/>
              <a:t>. </a:t>
            </a:r>
            <a:r>
              <a:rPr lang="en-US" dirty="0">
                <a:hlinkClick r:id="rId3"/>
              </a:rPr>
              <a:t>https://brandmeister.network/</a:t>
            </a:r>
            <a:r>
              <a:rPr lang="en-US" dirty="0"/>
              <a:t>   If you have not setup your static TG yet do so. Make any other adjustments.</a:t>
            </a:r>
          </a:p>
          <a:p>
            <a:endParaRPr lang="en-US" dirty="0"/>
          </a:p>
          <a:p>
            <a:r>
              <a:rPr lang="en-US" dirty="0"/>
              <a:t>Then click on your call sign in the top right hand side.</a:t>
            </a:r>
          </a:p>
          <a:p>
            <a:endParaRPr lang="en-US" dirty="0"/>
          </a:p>
          <a:p>
            <a:r>
              <a:rPr lang="en-US" dirty="0"/>
              <a:t>Choose Profile settings</a:t>
            </a:r>
          </a:p>
        </p:txBody>
      </p:sp>
      <p:cxnSp>
        <p:nvCxnSpPr>
          <p:cNvPr id="6" name="Straight Arrow Connector 5"/>
          <p:cNvCxnSpPr/>
          <p:nvPr/>
        </p:nvCxnSpPr>
        <p:spPr>
          <a:xfrm flipH="1" flipV="1">
            <a:off x="6105236" y="3925455"/>
            <a:ext cx="1089892" cy="70196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1"/>
          </p:cNvCxnSpPr>
          <p:nvPr/>
        </p:nvCxnSpPr>
        <p:spPr>
          <a:xfrm flipH="1" flipV="1">
            <a:off x="6105237" y="2983346"/>
            <a:ext cx="1089890" cy="858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461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Manage your static TG within Pi-Star</a:t>
            </a:r>
          </a:p>
        </p:txBody>
      </p:sp>
      <p:pic>
        <p:nvPicPr>
          <p:cNvPr id="5" name="Content Placeholder 4"/>
          <p:cNvPicPr>
            <a:picLocks noGrp="1" noChangeAspect="1"/>
          </p:cNvPicPr>
          <p:nvPr>
            <p:ph idx="1"/>
          </p:nvPr>
        </p:nvPicPr>
        <p:blipFill>
          <a:blip r:embed="rId2"/>
          <a:stretch>
            <a:fillRect/>
          </a:stretch>
        </p:blipFill>
        <p:spPr>
          <a:xfrm>
            <a:off x="1003404" y="2446482"/>
            <a:ext cx="6073422" cy="341630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38</a:t>
            </a:fld>
            <a:endParaRPr lang="en-US" dirty="0"/>
          </a:p>
        </p:txBody>
      </p:sp>
      <p:cxnSp>
        <p:nvCxnSpPr>
          <p:cNvPr id="6" name="Straight Arrow Connector 5"/>
          <p:cNvCxnSpPr/>
          <p:nvPr/>
        </p:nvCxnSpPr>
        <p:spPr>
          <a:xfrm flipH="1">
            <a:off x="6985768" y="3923723"/>
            <a:ext cx="874377" cy="23090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8009057" y="3669845"/>
            <a:ext cx="3814618" cy="369332"/>
          </a:xfrm>
          <a:prstGeom prst="rect">
            <a:avLst/>
          </a:prstGeom>
          <a:noFill/>
        </p:spPr>
        <p:txBody>
          <a:bodyPr wrap="square" rtlCol="0">
            <a:spAutoFit/>
          </a:bodyPr>
          <a:lstStyle/>
          <a:p>
            <a:r>
              <a:rPr lang="en-US"/>
              <a:t>On this screen choose API Keys.</a:t>
            </a:r>
            <a:endParaRPr lang="en-US" dirty="0"/>
          </a:p>
        </p:txBody>
      </p:sp>
    </p:spTree>
    <p:extLst>
      <p:ext uri="{BB962C8B-B14F-4D97-AF65-F5344CB8AC3E}">
        <p14:creationId xmlns:p14="http://schemas.microsoft.com/office/powerpoint/2010/main" val="1707676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Generate API Keys </a:t>
            </a:r>
          </a:p>
        </p:txBody>
      </p:sp>
      <p:pic>
        <p:nvPicPr>
          <p:cNvPr id="5" name="Content Placeholder 4"/>
          <p:cNvPicPr>
            <a:picLocks noGrp="1" noChangeAspect="1"/>
          </p:cNvPicPr>
          <p:nvPr>
            <p:ph idx="1"/>
          </p:nvPr>
        </p:nvPicPr>
        <p:blipFill>
          <a:blip r:embed="rId2"/>
          <a:stretch>
            <a:fillRect/>
          </a:stretch>
        </p:blipFill>
        <p:spPr>
          <a:xfrm>
            <a:off x="532350" y="2428009"/>
            <a:ext cx="6073422" cy="3416300"/>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39</a:t>
            </a:fld>
            <a:endParaRPr lang="en-US" dirty="0"/>
          </a:p>
        </p:txBody>
      </p:sp>
      <p:cxnSp>
        <p:nvCxnSpPr>
          <p:cNvPr id="6" name="Straight Arrow Connector 5"/>
          <p:cNvCxnSpPr/>
          <p:nvPr/>
        </p:nvCxnSpPr>
        <p:spPr>
          <a:xfrm flipH="1">
            <a:off x="6511634" y="3620655"/>
            <a:ext cx="1089892" cy="3786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01526" y="3389744"/>
            <a:ext cx="4091709" cy="2308324"/>
          </a:xfrm>
          <a:prstGeom prst="rect">
            <a:avLst/>
          </a:prstGeom>
          <a:noFill/>
        </p:spPr>
        <p:txBody>
          <a:bodyPr wrap="square" rtlCol="0">
            <a:spAutoFit/>
          </a:bodyPr>
          <a:lstStyle/>
          <a:p>
            <a:r>
              <a:rPr lang="en-US"/>
              <a:t>Click on Add.</a:t>
            </a:r>
          </a:p>
          <a:p>
            <a:r>
              <a:rPr lang="en-US"/>
              <a:t>You will be asked for a name for this key</a:t>
            </a:r>
          </a:p>
          <a:p>
            <a:r>
              <a:rPr lang="en-US"/>
              <a:t>Then you will get a pop up that shows the key and a QR code.</a:t>
            </a:r>
          </a:p>
          <a:p>
            <a:r>
              <a:rPr lang="en-US"/>
              <a:t>Highlight and copy the key</a:t>
            </a:r>
          </a:p>
          <a:p>
            <a:r>
              <a:rPr lang="en-US"/>
              <a:t>I would paste this into a text file and name it for safe keeping.</a:t>
            </a:r>
          </a:p>
        </p:txBody>
      </p:sp>
    </p:spTree>
    <p:extLst>
      <p:ext uri="{BB962C8B-B14F-4D97-AF65-F5344CB8AC3E}">
        <p14:creationId xmlns:p14="http://schemas.microsoft.com/office/powerpoint/2010/main" val="129526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694593"/>
            <a:ext cx="8761413" cy="1266092"/>
          </a:xfrm>
        </p:spPr>
        <p:txBody>
          <a:bodyPr/>
          <a:lstStyle/>
          <a:p>
            <a:pPr algn="ctr"/>
            <a:r>
              <a:rPr lang="en-US" dirty="0">
                <a:solidFill>
                  <a:srgbClr val="FFFF00"/>
                </a:solidFill>
              </a:rPr>
              <a:t>Training Overview</a:t>
            </a:r>
            <a:br>
              <a:rPr lang="en-US" dirty="0">
                <a:solidFill>
                  <a:srgbClr val="FFFF00"/>
                </a:solidFill>
              </a:rPr>
            </a:br>
            <a:r>
              <a:rPr lang="en-US" sz="2400" dirty="0">
                <a:solidFill>
                  <a:srgbClr val="FFFF00"/>
                </a:solidFill>
              </a:rPr>
              <a:t>Walter – K5WH</a:t>
            </a:r>
          </a:p>
        </p:txBody>
      </p:sp>
      <p:sp>
        <p:nvSpPr>
          <p:cNvPr id="3" name="Content Placeholder 2"/>
          <p:cNvSpPr>
            <a:spLocks noGrp="1"/>
          </p:cNvSpPr>
          <p:nvPr>
            <p:ph idx="1"/>
          </p:nvPr>
        </p:nvSpPr>
        <p:spPr>
          <a:xfrm>
            <a:off x="1388905" y="2674638"/>
            <a:ext cx="8761412" cy="3365677"/>
          </a:xfrm>
        </p:spPr>
        <p:txBody>
          <a:bodyPr>
            <a:normAutofit/>
          </a:bodyPr>
          <a:lstStyle/>
          <a:p>
            <a:r>
              <a:rPr lang="en-US" sz="2800" dirty="0">
                <a:latin typeface="Times New Roman" panose="02020603050405020304" pitchFamily="18" charset="0"/>
                <a:cs typeface="Times New Roman" panose="02020603050405020304" pitchFamily="18" charset="0"/>
              </a:rPr>
              <a:t>1.	Loading a </a:t>
            </a:r>
            <a:r>
              <a:rPr lang="en-US" sz="2800" dirty="0" err="1">
                <a:latin typeface="Times New Roman" panose="02020603050405020304" pitchFamily="18" charset="0"/>
                <a:cs typeface="Times New Roman" panose="02020603050405020304" pitchFamily="18" charset="0"/>
              </a:rPr>
              <a:t>codeplug</a:t>
            </a:r>
            <a:r>
              <a:rPr lang="en-US" sz="2800" dirty="0">
                <a:latin typeface="Times New Roman" panose="02020603050405020304" pitchFamily="18" charset="0"/>
                <a:cs typeface="Times New Roman" panose="02020603050405020304" pitchFamily="18" charset="0"/>
              </a:rPr>
              <a:t> into the radio </a:t>
            </a:r>
          </a:p>
          <a:p>
            <a:r>
              <a:rPr lang="en-US" sz="2800" dirty="0">
                <a:latin typeface="Times New Roman" panose="02020603050405020304" pitchFamily="18" charset="0"/>
                <a:cs typeface="Times New Roman" panose="02020603050405020304" pitchFamily="18" charset="0"/>
              </a:rPr>
              <a:t>2.	Loading the user database into the radio </a:t>
            </a:r>
          </a:p>
          <a:p>
            <a:r>
              <a:rPr lang="en-US" sz="2800" dirty="0">
                <a:latin typeface="Times New Roman" panose="02020603050405020304" pitchFamily="18" charset="0"/>
                <a:cs typeface="Times New Roman" panose="02020603050405020304" pitchFamily="18" charset="0"/>
              </a:rPr>
              <a:t>3.	Making changes to the </a:t>
            </a:r>
            <a:r>
              <a:rPr lang="en-US" sz="2800" dirty="0" err="1">
                <a:latin typeface="Times New Roman" panose="02020603050405020304" pitchFamily="18" charset="0"/>
                <a:cs typeface="Times New Roman" panose="02020603050405020304" pitchFamily="18" charset="0"/>
              </a:rPr>
              <a:t>codeplug</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	Adding a channel </a:t>
            </a:r>
          </a:p>
          <a:p>
            <a:pPr marL="914400" lvl="2" indent="0">
              <a:buNone/>
            </a:pPr>
            <a:r>
              <a:rPr lang="en-US" sz="2400" dirty="0">
                <a:latin typeface="Times New Roman" panose="02020603050405020304" pitchFamily="18" charset="0"/>
                <a:cs typeface="Times New Roman" panose="02020603050405020304" pitchFamily="18" charset="0"/>
              </a:rPr>
              <a:t>Creating a Zone and adding channels to it 			</a:t>
            </a:r>
          </a:p>
          <a:p>
            <a:pPr marL="914400" lvl="2" indent="0">
              <a:buNone/>
            </a:pPr>
            <a:r>
              <a:rPr lang="en-US" sz="2400" dirty="0">
                <a:latin typeface="Times New Roman" panose="02020603050405020304" pitchFamily="18" charset="0"/>
                <a:cs typeface="Times New Roman" panose="02020603050405020304" pitchFamily="18" charset="0"/>
              </a:rPr>
              <a:t>Creating a Scan group and adding channels </a:t>
            </a:r>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282870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Select Expert Editor</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Content Placeholder 4"/>
          <p:cNvPicPr>
            <a:picLocks noGrp="1" noChangeAspect="1"/>
          </p:cNvPicPr>
          <p:nvPr>
            <p:ph idx="1"/>
          </p:nvPr>
        </p:nvPicPr>
        <p:blipFill rotWithShape="1">
          <a:blip r:embed="rId2"/>
          <a:srcRect l="20695" r="22218" b="38245"/>
          <a:stretch/>
        </p:blipFill>
        <p:spPr>
          <a:xfrm>
            <a:off x="1154953" y="2378994"/>
            <a:ext cx="7193837" cy="4377460"/>
          </a:xfrm>
          <a:prstGeom prst="rect">
            <a:avLst/>
          </a:prstGeom>
        </p:spPr>
      </p:pic>
      <p:sp>
        <p:nvSpPr>
          <p:cNvPr id="6" name="TextBox 5"/>
          <p:cNvSpPr txBox="1"/>
          <p:nvPr/>
        </p:nvSpPr>
        <p:spPr>
          <a:xfrm>
            <a:off x="8454466" y="3921393"/>
            <a:ext cx="3796147" cy="646331"/>
          </a:xfrm>
          <a:prstGeom prst="rect">
            <a:avLst/>
          </a:prstGeom>
          <a:noFill/>
        </p:spPr>
        <p:txBody>
          <a:bodyPr wrap="square" rtlCol="0">
            <a:spAutoFit/>
          </a:bodyPr>
          <a:lstStyle/>
          <a:p>
            <a:r>
              <a:rPr lang="en-US" dirty="0"/>
              <a:t>In Pi-Star </a:t>
            </a:r>
            <a:r>
              <a:rPr lang="en-US" dirty="0" err="1"/>
              <a:t>goto</a:t>
            </a:r>
            <a:r>
              <a:rPr lang="en-US" dirty="0"/>
              <a:t> “Expert Editors” and choose “BM API”</a:t>
            </a:r>
          </a:p>
        </p:txBody>
      </p:sp>
      <p:cxnSp>
        <p:nvCxnSpPr>
          <p:cNvPr id="7" name="Straight Arrow Connector 6"/>
          <p:cNvCxnSpPr>
            <a:stCxn id="6" idx="1"/>
          </p:cNvCxnSpPr>
          <p:nvPr/>
        </p:nvCxnSpPr>
        <p:spPr>
          <a:xfrm flipH="1">
            <a:off x="4449044" y="4244559"/>
            <a:ext cx="4005422"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4895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Add API Key</a:t>
            </a:r>
          </a:p>
        </p:txBody>
      </p:sp>
      <p:pic>
        <p:nvPicPr>
          <p:cNvPr id="5" name="Content Placeholder 4"/>
          <p:cNvPicPr>
            <a:picLocks noGrp="1" noChangeAspect="1"/>
          </p:cNvPicPr>
          <p:nvPr>
            <p:ph idx="1"/>
          </p:nvPr>
        </p:nvPicPr>
        <p:blipFill rotWithShape="1">
          <a:blip r:embed="rId2"/>
          <a:srcRect l="22506" r="21683" b="49905"/>
          <a:stretch/>
        </p:blipFill>
        <p:spPr>
          <a:xfrm>
            <a:off x="1011115" y="2286267"/>
            <a:ext cx="8166772" cy="4123326"/>
          </a:xfrm>
          <a:prstGeom prst="rect">
            <a:avLst/>
          </a:prstGeom>
        </p:spPr>
      </p:pic>
      <p:sp>
        <p:nvSpPr>
          <p:cNvPr id="4" name="Slide Number Placeholder 3"/>
          <p:cNvSpPr>
            <a:spLocks noGrp="1"/>
          </p:cNvSpPr>
          <p:nvPr>
            <p:ph type="sldNum" sz="quarter" idx="12"/>
          </p:nvPr>
        </p:nvSpPr>
        <p:spPr/>
        <p:txBody>
          <a:bodyPr/>
          <a:lstStyle/>
          <a:p>
            <a:fld id="{D57F1E4F-1CFF-5643-939E-217C01CDF565}" type="slidenum">
              <a:rPr lang="en-US" smtClean="0"/>
              <a:pPr/>
              <a:t>41</a:t>
            </a:fld>
            <a:endParaRPr lang="en-US" dirty="0"/>
          </a:p>
        </p:txBody>
      </p:sp>
      <p:cxnSp>
        <p:nvCxnSpPr>
          <p:cNvPr id="6" name="Straight Arrow Connector 5"/>
          <p:cNvCxnSpPr/>
          <p:nvPr/>
        </p:nvCxnSpPr>
        <p:spPr>
          <a:xfrm flipH="1" flipV="1">
            <a:off x="7904285" y="5081533"/>
            <a:ext cx="1694874" cy="9236"/>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599158" y="4619868"/>
            <a:ext cx="2512291" cy="923330"/>
          </a:xfrm>
          <a:prstGeom prst="rect">
            <a:avLst/>
          </a:prstGeom>
          <a:noFill/>
        </p:spPr>
        <p:txBody>
          <a:bodyPr wrap="square" rtlCol="0">
            <a:spAutoFit/>
          </a:bodyPr>
          <a:lstStyle/>
          <a:p>
            <a:r>
              <a:rPr lang="en-US" dirty="0"/>
              <a:t>Paste your key into the </a:t>
            </a:r>
            <a:r>
              <a:rPr lang="en-US" dirty="0" err="1"/>
              <a:t>api</a:t>
            </a:r>
            <a:r>
              <a:rPr lang="en-US" dirty="0"/>
              <a:t> key and click on Apply Changes.</a:t>
            </a:r>
          </a:p>
        </p:txBody>
      </p:sp>
    </p:spTree>
    <p:extLst>
      <p:ext uri="{BB962C8B-B14F-4D97-AF65-F5344CB8AC3E}">
        <p14:creationId xmlns:p14="http://schemas.microsoft.com/office/powerpoint/2010/main" val="936628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42</a:t>
            </a:fld>
            <a:endParaRPr lang="en-US" dirty="0"/>
          </a:p>
        </p:txBody>
      </p:sp>
      <p:sp>
        <p:nvSpPr>
          <p:cNvPr id="2" name="Title 1"/>
          <p:cNvSpPr>
            <a:spLocks noGrp="1"/>
          </p:cNvSpPr>
          <p:nvPr>
            <p:ph type="title" idx="4294967295"/>
          </p:nvPr>
        </p:nvSpPr>
        <p:spPr>
          <a:xfrm>
            <a:off x="-317694" y="1506827"/>
            <a:ext cx="3860800" cy="1735137"/>
          </a:xfrm>
        </p:spPr>
        <p:txBody>
          <a:bodyPr>
            <a:normAutofit fontScale="90000"/>
          </a:bodyPr>
          <a:lstStyle/>
          <a:p>
            <a:pPr algn="ctr"/>
            <a:r>
              <a:rPr lang="en-US" dirty="0" err="1">
                <a:solidFill>
                  <a:srgbClr val="FFFF00"/>
                </a:solidFill>
              </a:rPr>
              <a:t>Brandmeister</a:t>
            </a:r>
            <a:r>
              <a:rPr lang="en-US" dirty="0">
                <a:solidFill>
                  <a:srgbClr val="FFFF00"/>
                </a:solidFill>
              </a:rPr>
              <a:t> Static TG Manager</a:t>
            </a:r>
          </a:p>
        </p:txBody>
      </p:sp>
      <p:pic>
        <p:nvPicPr>
          <p:cNvPr id="5" name="Content Placeholder 4"/>
          <p:cNvPicPr>
            <a:picLocks noGrp="1" noChangeAspect="1"/>
          </p:cNvPicPr>
          <p:nvPr>
            <p:ph type="pic" idx="4294967295"/>
          </p:nvPr>
        </p:nvPicPr>
        <p:blipFill rotWithShape="1">
          <a:blip r:embed="rId2"/>
          <a:srcRect l="32558" t="13535" r="23265"/>
          <a:stretch/>
        </p:blipFill>
        <p:spPr>
          <a:xfrm>
            <a:off x="3349869" y="138856"/>
            <a:ext cx="5927152" cy="6525713"/>
          </a:xfrm>
          <a:prstGeom prst="rect">
            <a:avLst/>
          </a:prstGeom>
        </p:spPr>
      </p:pic>
      <p:cxnSp>
        <p:nvCxnSpPr>
          <p:cNvPr id="6" name="Straight Arrow Connector 5"/>
          <p:cNvCxnSpPr/>
          <p:nvPr/>
        </p:nvCxnSpPr>
        <p:spPr>
          <a:xfrm flipV="1">
            <a:off x="2809142" y="5213838"/>
            <a:ext cx="5279781" cy="14944"/>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4746" y="4412673"/>
            <a:ext cx="3269672" cy="1200329"/>
          </a:xfrm>
          <a:prstGeom prst="rect">
            <a:avLst/>
          </a:prstGeom>
          <a:noFill/>
        </p:spPr>
        <p:txBody>
          <a:bodyPr wrap="square" rtlCol="0">
            <a:spAutoFit/>
          </a:bodyPr>
          <a:lstStyle/>
          <a:p>
            <a:r>
              <a:rPr lang="en-US" dirty="0"/>
              <a:t>Here you can add or delete TG. Action here will make changes in </a:t>
            </a:r>
            <a:r>
              <a:rPr lang="en-US" dirty="0" err="1"/>
              <a:t>Brandmeister</a:t>
            </a:r>
            <a:r>
              <a:rPr lang="en-US" dirty="0"/>
              <a:t> Network</a:t>
            </a:r>
          </a:p>
        </p:txBody>
      </p:sp>
      <p:sp>
        <p:nvSpPr>
          <p:cNvPr id="9" name="TextBox 8"/>
          <p:cNvSpPr txBox="1"/>
          <p:nvPr/>
        </p:nvSpPr>
        <p:spPr>
          <a:xfrm>
            <a:off x="9577582" y="1506827"/>
            <a:ext cx="2388114" cy="646331"/>
          </a:xfrm>
          <a:prstGeom prst="rect">
            <a:avLst/>
          </a:prstGeom>
          <a:noFill/>
        </p:spPr>
        <p:txBody>
          <a:bodyPr wrap="square" rtlCol="0">
            <a:spAutoFit/>
          </a:bodyPr>
          <a:lstStyle/>
          <a:p>
            <a:r>
              <a:rPr lang="en-US" dirty="0"/>
              <a:t>Select the ADMIN page</a:t>
            </a:r>
          </a:p>
        </p:txBody>
      </p:sp>
    </p:spTree>
    <p:extLst>
      <p:ext uri="{BB962C8B-B14F-4D97-AF65-F5344CB8AC3E}">
        <p14:creationId xmlns:p14="http://schemas.microsoft.com/office/powerpoint/2010/main" val="1936039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DMR Help Talk Group</a:t>
            </a:r>
          </a:p>
        </p:txBody>
      </p:sp>
      <p:sp>
        <p:nvSpPr>
          <p:cNvPr id="3" name="Content Placeholder 2"/>
          <p:cNvSpPr>
            <a:spLocks noGrp="1"/>
          </p:cNvSpPr>
          <p:nvPr>
            <p:ph idx="1"/>
          </p:nvPr>
        </p:nvSpPr>
        <p:spPr>
          <a:xfrm>
            <a:off x="438150" y="2603500"/>
            <a:ext cx="11258549" cy="3663950"/>
          </a:xfrm>
        </p:spPr>
        <p:txBody>
          <a:bodyPr>
            <a:noAutofit/>
          </a:bodyPr>
          <a:lstStyle/>
          <a:p>
            <a:r>
              <a:rPr lang="en-US" sz="2400" dirty="0"/>
              <a:t>If you need any help outside of the training sessions you can find help here:</a:t>
            </a:r>
          </a:p>
          <a:p>
            <a:r>
              <a:rPr lang="en-US" sz="2400" dirty="0" err="1"/>
              <a:t>Amsat</a:t>
            </a:r>
            <a:r>
              <a:rPr lang="en-US" sz="2400" dirty="0"/>
              <a:t> Talk Group – (98006) – Access this </a:t>
            </a:r>
            <a:r>
              <a:rPr lang="en-US" sz="2400" dirty="0" err="1"/>
              <a:t>Amsat</a:t>
            </a:r>
            <a:r>
              <a:rPr lang="en-US" sz="2400" dirty="0"/>
              <a:t> TG using your Hotspot</a:t>
            </a:r>
          </a:p>
          <a:p>
            <a:r>
              <a:rPr lang="en-US" sz="2400" dirty="0"/>
              <a:t>Klein Local DMR Repeater – Direct Access</a:t>
            </a:r>
          </a:p>
          <a:p>
            <a:r>
              <a:rPr lang="en-US" sz="2400" dirty="0"/>
              <a:t>Cypress Local DMR Repeater – Direct Access </a:t>
            </a:r>
          </a:p>
          <a:p>
            <a:r>
              <a:rPr lang="en-US" sz="2400" dirty="0"/>
              <a:t>To use the local DMR repeater do the following:</a:t>
            </a:r>
          </a:p>
          <a:p>
            <a:pPr lvl="1"/>
            <a:r>
              <a:rPr lang="en-US" sz="2000" dirty="0"/>
              <a:t>Go to ZONE – Select Zone List – Select Klein TX – turn dial to Klein Local</a:t>
            </a:r>
          </a:p>
          <a:p>
            <a:pPr lvl="1"/>
            <a:r>
              <a:rPr lang="en-US" sz="2000" dirty="0"/>
              <a:t>Go to ZONE – Select Zone List – Select Cypress TX – turn dial to Cypress Local</a:t>
            </a:r>
          </a:p>
        </p:txBody>
      </p:sp>
      <p:sp>
        <p:nvSpPr>
          <p:cNvPr id="4" name="Slide Number Placeholder 3"/>
          <p:cNvSpPr>
            <a:spLocks noGrp="1"/>
          </p:cNvSpPr>
          <p:nvPr>
            <p:ph type="sldNum" sz="quarter" idx="12"/>
          </p:nvPr>
        </p:nvSpPr>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4292499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817685"/>
            <a:ext cx="8761413" cy="1142999"/>
          </a:xfrm>
        </p:spPr>
        <p:txBody>
          <a:bodyPr/>
          <a:lstStyle/>
          <a:p>
            <a:pPr algn="ctr"/>
            <a:r>
              <a:rPr lang="en-US" dirty="0">
                <a:solidFill>
                  <a:srgbClr val="FFFF00"/>
                </a:solidFill>
              </a:rPr>
              <a:t>Training Overview</a:t>
            </a:r>
            <a:br>
              <a:rPr lang="en-US" dirty="0">
                <a:solidFill>
                  <a:srgbClr val="FFFF00"/>
                </a:solidFill>
              </a:rPr>
            </a:br>
            <a:r>
              <a:rPr lang="en-US" sz="2400" dirty="0">
                <a:solidFill>
                  <a:srgbClr val="FFFF00"/>
                </a:solidFill>
              </a:rPr>
              <a:t>Ron – WA6TQH</a:t>
            </a:r>
          </a:p>
        </p:txBody>
      </p:sp>
      <p:sp>
        <p:nvSpPr>
          <p:cNvPr id="3" name="Content Placeholder 2"/>
          <p:cNvSpPr>
            <a:spLocks noGrp="1"/>
          </p:cNvSpPr>
          <p:nvPr>
            <p:ph idx="1"/>
          </p:nvPr>
        </p:nvSpPr>
        <p:spPr>
          <a:xfrm>
            <a:off x="1406489" y="2815315"/>
            <a:ext cx="8761412" cy="2996400"/>
          </a:xfrm>
        </p:spPr>
        <p:txBody>
          <a:bodyPr>
            <a:normAutofit/>
          </a:bodyPr>
          <a:lstStyle/>
          <a:p>
            <a:r>
              <a:rPr lang="en-US" sz="2800" dirty="0">
                <a:latin typeface="Times New Roman" panose="02020603050405020304" pitchFamily="18" charset="0"/>
                <a:cs typeface="Times New Roman" panose="02020603050405020304" pitchFamily="18" charset="0"/>
              </a:rPr>
              <a:t>1.	What parts do I need to build a “Hotspot”</a:t>
            </a:r>
          </a:p>
          <a:p>
            <a:r>
              <a:rPr lang="en-US" sz="2800" dirty="0">
                <a:latin typeface="Times New Roman" panose="02020603050405020304" pitchFamily="18" charset="0"/>
                <a:cs typeface="Times New Roman" panose="02020603050405020304" pitchFamily="18" charset="0"/>
              </a:rPr>
              <a:t>2.	Where do I get the parts for a “Hotspot”</a:t>
            </a:r>
          </a:p>
          <a:p>
            <a:r>
              <a:rPr lang="en-US" sz="2800" dirty="0">
                <a:latin typeface="Times New Roman" panose="02020603050405020304" pitchFamily="18" charset="0"/>
                <a:cs typeface="Times New Roman" panose="02020603050405020304" pitchFamily="18" charset="0"/>
              </a:rPr>
              <a:t>3.	How do I program a “Hotspot”</a:t>
            </a:r>
          </a:p>
          <a:p>
            <a:r>
              <a:rPr lang="en-US" sz="2800" dirty="0">
                <a:latin typeface="Times New Roman" panose="02020603050405020304" pitchFamily="18" charset="0"/>
                <a:cs typeface="Times New Roman" panose="02020603050405020304" pitchFamily="18" charset="0"/>
              </a:rPr>
              <a:t>4.	Do I want a Simplex Hotspot or Duplex – 						What’s the difference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721872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FF00"/>
                </a:solidFill>
              </a:rPr>
              <a:t>Types of Hotspot Hardware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6</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0426657"/>
              </p:ext>
            </p:extLst>
          </p:nvPr>
        </p:nvGraphicFramePr>
        <p:xfrm>
          <a:off x="567837" y="1967279"/>
          <a:ext cx="11062188" cy="4727535"/>
        </p:xfrm>
        <a:graphic>
          <a:graphicData uri="http://schemas.openxmlformats.org/drawingml/2006/table">
            <a:tbl>
              <a:tblPr firstRow="1" bandRow="1">
                <a:tableStyleId>{22838BEF-8BB2-4498-84A7-C5851F593DF1}</a:tableStyleId>
              </a:tblPr>
              <a:tblGrid>
                <a:gridCol w="2494763">
                  <a:extLst>
                    <a:ext uri="{9D8B030D-6E8A-4147-A177-3AD203B41FA5}">
                      <a16:colId xmlns:a16="http://schemas.microsoft.com/office/drawing/2014/main" val="1939466511"/>
                    </a:ext>
                  </a:extLst>
                </a:gridCol>
                <a:gridCol w="2210663">
                  <a:extLst>
                    <a:ext uri="{9D8B030D-6E8A-4147-A177-3AD203B41FA5}">
                      <a16:colId xmlns:a16="http://schemas.microsoft.com/office/drawing/2014/main" val="743739855"/>
                    </a:ext>
                  </a:extLst>
                </a:gridCol>
                <a:gridCol w="6356762">
                  <a:extLst>
                    <a:ext uri="{9D8B030D-6E8A-4147-A177-3AD203B41FA5}">
                      <a16:colId xmlns:a16="http://schemas.microsoft.com/office/drawing/2014/main" val="4053260828"/>
                    </a:ext>
                  </a:extLst>
                </a:gridCol>
              </a:tblGrid>
              <a:tr h="506595">
                <a:tc>
                  <a:txBody>
                    <a:bodyPr/>
                    <a:lstStyle/>
                    <a:p>
                      <a:r>
                        <a:rPr lang="en-US" dirty="0"/>
                        <a:t>Hardware</a:t>
                      </a:r>
                    </a:p>
                  </a:txBody>
                  <a:tcPr>
                    <a:lnB w="12700" cap="flat" cmpd="sng" algn="ctr">
                      <a:solidFill>
                        <a:schemeClr val="bg2"/>
                      </a:solidFill>
                      <a:prstDash val="solid"/>
                      <a:round/>
                      <a:headEnd type="none" w="med" len="med"/>
                      <a:tailEnd type="none" w="med" len="med"/>
                    </a:lnB>
                  </a:tcPr>
                </a:tc>
                <a:tc>
                  <a:txBody>
                    <a:bodyPr/>
                    <a:lstStyle/>
                    <a:p>
                      <a:r>
                        <a:rPr lang="en-US" dirty="0"/>
                        <a:t>Simplex / Duplex</a:t>
                      </a:r>
                    </a:p>
                  </a:txBody>
                  <a:tcPr>
                    <a:lnB w="12700" cap="flat" cmpd="sng" algn="ctr">
                      <a:solidFill>
                        <a:schemeClr val="bg2"/>
                      </a:solidFill>
                      <a:prstDash val="solid"/>
                      <a:round/>
                      <a:headEnd type="none" w="med" len="med"/>
                      <a:tailEnd type="none" w="med" len="med"/>
                    </a:lnB>
                  </a:tcPr>
                </a:tc>
                <a:tc>
                  <a:txBody>
                    <a:bodyPr/>
                    <a:lstStyle/>
                    <a:p>
                      <a:r>
                        <a:rPr lang="en-US" dirty="0"/>
                        <a:t>Comments</a:t>
                      </a:r>
                    </a:p>
                  </a:txBody>
                  <a:tcP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783138817"/>
                  </a:ext>
                </a:extLst>
              </a:tr>
              <a:tr h="506595">
                <a:tc>
                  <a:txBody>
                    <a:bodyPr/>
                    <a:lstStyle/>
                    <a:p>
                      <a:r>
                        <a:rPr lang="en-US" dirty="0" err="1"/>
                        <a:t>Zumspot</a:t>
                      </a:r>
                      <a:endParaRPr lang="en-US" dirty="0"/>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a:txBody>
                    <a:bodyPr/>
                    <a:lstStyle/>
                    <a:p>
                      <a:pPr algn="ctr"/>
                      <a:r>
                        <a:rPr lang="en-US" dirty="0"/>
                        <a:t>Simplex</a:t>
                      </a:r>
                    </a:p>
                  </a:txBody>
                  <a:tcPr>
                    <a:lnT w="12700" cap="flat" cmpd="sng" algn="ctr">
                      <a:solidFill>
                        <a:schemeClr val="bg2"/>
                      </a:solidFill>
                      <a:prstDash val="solid"/>
                      <a:round/>
                      <a:headEnd type="none" w="med" len="med"/>
                      <a:tailEnd type="none" w="med" len="med"/>
                    </a:lnT>
                  </a:tcPr>
                </a:tc>
                <a:tc>
                  <a:txBody>
                    <a:bodyPr/>
                    <a:lstStyle/>
                    <a:p>
                      <a:r>
                        <a:rPr lang="en-US" dirty="0"/>
                        <a:t>visibility of Time Slot #2 only</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954331871"/>
                  </a:ext>
                </a:extLst>
              </a:tr>
              <a:tr h="506595">
                <a:tc>
                  <a:txBody>
                    <a:bodyPr/>
                    <a:lstStyle/>
                    <a:p>
                      <a:r>
                        <a:rPr lang="en-US" dirty="0" err="1"/>
                        <a:t>Jumbospot</a:t>
                      </a:r>
                      <a:endParaRPr lang="en-US" dirty="0"/>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a:txBody>
                    <a:bodyPr/>
                    <a:lstStyle/>
                    <a:p>
                      <a:pPr algn="ctr"/>
                      <a:r>
                        <a:rPr lang="en-US" dirty="0"/>
                        <a:t>Simplex</a:t>
                      </a:r>
                    </a:p>
                  </a:txBody>
                  <a:tcPr>
                    <a:lnB w="12700" cap="flat" cmpd="sng" algn="ctr">
                      <a:solidFill>
                        <a:schemeClr val="bg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Chinese version of above</a:t>
                      </a:r>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959822918"/>
                  </a:ext>
                </a:extLst>
              </a:tr>
              <a:tr h="506595">
                <a:tc>
                  <a:txBody>
                    <a:bodyPr/>
                    <a:lstStyle/>
                    <a:p>
                      <a:r>
                        <a:rPr lang="en-US" dirty="0"/>
                        <a:t>Pi-Zero </a:t>
                      </a:r>
                      <a:r>
                        <a:rPr lang="en-US" dirty="0" err="1"/>
                        <a:t>WiFi</a:t>
                      </a:r>
                      <a:r>
                        <a:rPr lang="en-US" dirty="0"/>
                        <a:t> board</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tc>
                  <a:txBody>
                    <a:bodyPr/>
                    <a:lstStyle/>
                    <a:p>
                      <a:pPr algn="ctr"/>
                      <a:r>
                        <a:rPr lang="en-US" dirty="0"/>
                        <a:t>--</a:t>
                      </a:r>
                    </a:p>
                  </a:txBody>
                  <a:tcPr>
                    <a:lnT w="12700" cap="flat" cmpd="sng" algn="ctr">
                      <a:solidFill>
                        <a:schemeClr val="bg2"/>
                      </a:solidFill>
                      <a:prstDash val="solid"/>
                      <a:round/>
                      <a:headEnd type="none" w="med" len="med"/>
                      <a:tailEnd type="none" w="med" len="med"/>
                    </a:lnT>
                  </a:tcPr>
                </a:tc>
                <a:tc>
                  <a:txBody>
                    <a:bodyPr/>
                    <a:lstStyle/>
                    <a:p>
                      <a:r>
                        <a:rPr lang="en-US" dirty="0"/>
                        <a:t>used with above to provide </a:t>
                      </a:r>
                      <a:r>
                        <a:rPr lang="en-US" dirty="0" err="1"/>
                        <a:t>wifi</a:t>
                      </a:r>
                      <a:r>
                        <a:rPr lang="en-US" dirty="0"/>
                        <a:t> access</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4183995671"/>
                  </a:ext>
                </a:extLst>
              </a:tr>
              <a:tr h="568636">
                <a:tc>
                  <a:txBody>
                    <a:bodyPr/>
                    <a:lstStyle/>
                    <a:p>
                      <a:r>
                        <a:rPr lang="en-US" dirty="0"/>
                        <a:t>Banana Pi </a:t>
                      </a:r>
                    </a:p>
                    <a:p>
                      <a:r>
                        <a:rPr lang="en-US" dirty="0"/>
                        <a:t>BPI-M2 Zero </a:t>
                      </a:r>
                    </a:p>
                  </a:txBody>
                  <a:tcPr>
                    <a:lnL w="12700" cap="flat" cmpd="sng" algn="ctr">
                      <a:solidFill>
                        <a:schemeClr val="bg2"/>
                      </a:solidFill>
                      <a:prstDash val="solid"/>
                      <a:round/>
                      <a:headEnd type="none" w="med" len="med"/>
                      <a:tailEnd type="none" w="med" len="med"/>
                    </a:lnL>
                    <a:lnB w="12700" cap="flat" cmpd="sng" algn="ctr">
                      <a:solidFill>
                        <a:schemeClr val="bg2"/>
                      </a:solidFill>
                      <a:prstDash val="solid"/>
                      <a:round/>
                      <a:headEnd type="none" w="med" len="med"/>
                      <a:tailEnd type="none" w="med" len="med"/>
                    </a:lnB>
                  </a:tcPr>
                </a:tc>
                <a:tc>
                  <a:txBody>
                    <a:bodyPr/>
                    <a:lstStyle/>
                    <a:p>
                      <a:pPr algn="ctr"/>
                      <a:r>
                        <a:rPr lang="en-US" dirty="0"/>
                        <a:t>--</a:t>
                      </a:r>
                    </a:p>
                  </a:txBody>
                  <a:tcPr>
                    <a:lnB w="12700" cap="flat" cmpd="sng" algn="ctr">
                      <a:solidFill>
                        <a:schemeClr val="bg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Chinese version of Pi Zero</a:t>
                      </a:r>
                    </a:p>
                  </a:txBody>
                  <a:tcP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1599933760"/>
                  </a:ext>
                </a:extLst>
              </a:tr>
              <a:tr h="506595">
                <a:tc>
                  <a:txBody>
                    <a:bodyPr/>
                    <a:lstStyle/>
                    <a:p>
                      <a:r>
                        <a:rPr lang="en-US" dirty="0" err="1"/>
                        <a:t>SharkRF</a:t>
                      </a:r>
                      <a:r>
                        <a:rPr lang="en-US" dirty="0"/>
                        <a:t> </a:t>
                      </a:r>
                      <a:r>
                        <a:rPr lang="en-US" dirty="0" err="1"/>
                        <a:t>Openspot</a:t>
                      </a:r>
                      <a:r>
                        <a:rPr lang="en-US" dirty="0"/>
                        <a:t> </a:t>
                      </a:r>
                    </a:p>
                  </a:txBody>
                  <a:tcPr>
                    <a:lnT w="12700" cap="flat" cmpd="sng" algn="ctr">
                      <a:solidFill>
                        <a:schemeClr val="bg2"/>
                      </a:solidFill>
                      <a:prstDash val="solid"/>
                      <a:round/>
                      <a:headEnd type="none" w="med" len="med"/>
                      <a:tailEnd type="none" w="med" len="med"/>
                    </a:lnT>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Simplex</a:t>
                      </a:r>
                    </a:p>
                  </a:txBody>
                  <a:tcPr>
                    <a:lnT w="12700" cap="flat" cmpd="sng" algn="ctr">
                      <a:solidFill>
                        <a:schemeClr val="bg2"/>
                      </a:solidFill>
                      <a:prstDash val="solid"/>
                      <a:round/>
                      <a:headEnd type="none" w="med" len="med"/>
                      <a:tailEnd type="none" w="med" len="med"/>
                    </a:lnT>
                  </a:tcPr>
                </a:tc>
                <a:tc>
                  <a:txBody>
                    <a:bodyPr/>
                    <a:lstStyle/>
                    <a:p>
                      <a:r>
                        <a:rPr lang="en-US" dirty="0"/>
                        <a:t>Late 2018 - Discontinued production</a:t>
                      </a:r>
                    </a:p>
                    <a:p>
                      <a:r>
                        <a:rPr lang="en-US" dirty="0"/>
                        <a:t>Ethernet; need external </a:t>
                      </a:r>
                      <a:r>
                        <a:rPr lang="en-US" dirty="0" err="1"/>
                        <a:t>wifi</a:t>
                      </a:r>
                      <a:r>
                        <a:rPr lang="en-US" dirty="0"/>
                        <a:t> interface</a:t>
                      </a:r>
                    </a:p>
                  </a:txBody>
                  <a:tcP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400395039"/>
                  </a:ext>
                </a:extLst>
              </a:tr>
              <a:tr h="506595">
                <a:tc>
                  <a:txBody>
                    <a:bodyPr/>
                    <a:lstStyle/>
                    <a:p>
                      <a:r>
                        <a:rPr lang="en-US" dirty="0"/>
                        <a:t>Duplex board</a:t>
                      </a:r>
                    </a:p>
                  </a:txBody>
                  <a:tcPr/>
                </a:tc>
                <a:tc>
                  <a:txBody>
                    <a:bodyPr/>
                    <a:lstStyle/>
                    <a:p>
                      <a:pPr algn="ctr"/>
                      <a:r>
                        <a:rPr lang="en-US" dirty="0"/>
                        <a:t>Duplex</a:t>
                      </a:r>
                    </a:p>
                  </a:txBody>
                  <a:tcPr/>
                </a:tc>
                <a:tc>
                  <a:txBody>
                    <a:bodyPr/>
                    <a:lstStyle/>
                    <a:p>
                      <a:r>
                        <a:rPr lang="en-US" dirty="0"/>
                        <a:t>split channel operation visibility of Time Slots #1 &amp; #2</a:t>
                      </a:r>
                    </a:p>
                  </a:txBody>
                  <a:tcPr/>
                </a:tc>
                <a:extLst>
                  <a:ext uri="{0D108BD9-81ED-4DB2-BD59-A6C34878D82A}">
                    <a16:rowId xmlns:a16="http://schemas.microsoft.com/office/drawing/2014/main" val="1463459600"/>
                  </a:ext>
                </a:extLst>
              </a:tr>
              <a:tr h="506595">
                <a:tc>
                  <a:txBody>
                    <a:bodyPr/>
                    <a:lstStyle/>
                    <a:p>
                      <a:r>
                        <a:rPr lang="en-US" dirty="0"/>
                        <a:t>Raspberry Pi-3 b+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r>
                        <a:rPr lang="en-US" dirty="0"/>
                        <a:t>required for Duplex Board</a:t>
                      </a:r>
                    </a:p>
                    <a:p>
                      <a:r>
                        <a:rPr lang="en-US" dirty="0"/>
                        <a:t>adds more power &amp; flexibility for </a:t>
                      </a:r>
                      <a:r>
                        <a:rPr lang="en-US" dirty="0" err="1"/>
                        <a:t>addons</a:t>
                      </a:r>
                      <a:endParaRPr lang="en-US" dirty="0"/>
                    </a:p>
                    <a:p>
                      <a:r>
                        <a:rPr lang="en-US" dirty="0"/>
                        <a:t> i.e. Larger display such as a </a:t>
                      </a:r>
                      <a:r>
                        <a:rPr lang="en-US" dirty="0" err="1"/>
                        <a:t>Nexton</a:t>
                      </a:r>
                      <a:r>
                        <a:rPr lang="en-US" dirty="0"/>
                        <a:t> LCD &amp;</a:t>
                      </a:r>
                    </a:p>
                  </a:txBody>
                  <a:tcPr/>
                </a:tc>
                <a:extLst>
                  <a:ext uri="{0D108BD9-81ED-4DB2-BD59-A6C34878D82A}">
                    <a16:rowId xmlns:a16="http://schemas.microsoft.com/office/drawing/2014/main" val="2785134681"/>
                  </a:ext>
                </a:extLst>
              </a:tr>
            </a:tbl>
          </a:graphicData>
        </a:graphic>
      </p:graphicFrame>
    </p:spTree>
    <p:extLst>
      <p:ext uri="{BB962C8B-B14F-4D97-AF65-F5344CB8AC3E}">
        <p14:creationId xmlns:p14="http://schemas.microsoft.com/office/powerpoint/2010/main" val="3796595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FF00"/>
                </a:solidFill>
              </a:rPr>
              <a:t>Zumspot</a:t>
            </a:r>
            <a:r>
              <a:rPr lang="en-US" dirty="0">
                <a:solidFill>
                  <a:srgbClr val="FFFF00"/>
                </a:solidFill>
              </a:rPr>
              <a:t> assembly</a:t>
            </a:r>
          </a:p>
        </p:txBody>
      </p:sp>
      <p:pic>
        <p:nvPicPr>
          <p:cNvPr id="5" name="Content Placeholder 4"/>
          <p:cNvPicPr>
            <a:picLocks noGrp="1" noChangeAspect="1"/>
          </p:cNvPicPr>
          <p:nvPr>
            <p:ph idx="1"/>
          </p:nvPr>
        </p:nvPicPr>
        <p:blipFill>
          <a:blip r:embed="rId2"/>
          <a:stretch>
            <a:fillRect/>
          </a:stretch>
        </p:blipFill>
        <p:spPr>
          <a:xfrm>
            <a:off x="1745456" y="3025775"/>
            <a:ext cx="3048000" cy="2286000"/>
          </a:xfrm>
        </p:spPr>
      </p:pic>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6" name="Picture 5"/>
          <p:cNvPicPr>
            <a:picLocks noChangeAspect="1"/>
          </p:cNvPicPr>
          <p:nvPr/>
        </p:nvPicPr>
        <p:blipFill>
          <a:blip r:embed="rId3"/>
          <a:stretch>
            <a:fillRect/>
          </a:stretch>
        </p:blipFill>
        <p:spPr>
          <a:xfrm>
            <a:off x="7723639" y="3025775"/>
            <a:ext cx="3048000" cy="2286000"/>
          </a:xfrm>
          <a:prstGeom prst="rect">
            <a:avLst/>
          </a:prstGeom>
        </p:spPr>
      </p:pic>
      <p:sp>
        <p:nvSpPr>
          <p:cNvPr id="7" name="TextBox 6"/>
          <p:cNvSpPr txBox="1"/>
          <p:nvPr/>
        </p:nvSpPr>
        <p:spPr>
          <a:xfrm>
            <a:off x="7197165" y="5504873"/>
            <a:ext cx="3940464" cy="369332"/>
          </a:xfrm>
          <a:prstGeom prst="rect">
            <a:avLst/>
          </a:prstGeom>
          <a:noFill/>
        </p:spPr>
        <p:txBody>
          <a:bodyPr wrap="square" rtlCol="0">
            <a:spAutoFit/>
          </a:bodyPr>
          <a:lstStyle/>
          <a:p>
            <a:r>
              <a:rPr lang="en-US" dirty="0" err="1"/>
              <a:t>Zumspot</a:t>
            </a:r>
            <a:r>
              <a:rPr lang="en-US" dirty="0"/>
              <a:t> with Pi-Zero W attached</a:t>
            </a:r>
          </a:p>
        </p:txBody>
      </p:sp>
      <p:sp>
        <p:nvSpPr>
          <p:cNvPr id="8" name="TextBox 7"/>
          <p:cNvSpPr txBox="1"/>
          <p:nvPr/>
        </p:nvSpPr>
        <p:spPr>
          <a:xfrm>
            <a:off x="544944" y="5504873"/>
            <a:ext cx="6652221" cy="369332"/>
          </a:xfrm>
          <a:prstGeom prst="rect">
            <a:avLst/>
          </a:prstGeom>
          <a:noFill/>
        </p:spPr>
        <p:txBody>
          <a:bodyPr wrap="square" rtlCol="0">
            <a:spAutoFit/>
          </a:bodyPr>
          <a:lstStyle/>
          <a:p>
            <a:r>
              <a:rPr lang="en-US" dirty="0"/>
              <a:t>https://www.hamradio.com/detail.cfm?pid=H0-015993</a:t>
            </a:r>
          </a:p>
        </p:txBody>
      </p:sp>
    </p:spTree>
    <p:extLst>
      <p:ext uri="{BB962C8B-B14F-4D97-AF65-F5344CB8AC3E}">
        <p14:creationId xmlns:p14="http://schemas.microsoft.com/office/powerpoint/2010/main" val="721624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solidFill>
                  <a:srgbClr val="FFFF00"/>
                </a:solidFill>
              </a:rPr>
              <a:t>JumboSpot</a:t>
            </a:r>
            <a:r>
              <a:rPr lang="en-US" dirty="0">
                <a:solidFill>
                  <a:srgbClr val="FFFF00"/>
                </a:solidFill>
              </a:rPr>
              <a:t> assembly</a:t>
            </a:r>
          </a:p>
        </p:txBody>
      </p:sp>
      <p:pic>
        <p:nvPicPr>
          <p:cNvPr id="5" name="Content Placeholder 4"/>
          <p:cNvPicPr>
            <a:picLocks noGrp="1" noChangeAspect="1"/>
          </p:cNvPicPr>
          <p:nvPr>
            <p:ph idx="1"/>
          </p:nvPr>
        </p:nvPicPr>
        <p:blipFill>
          <a:blip r:embed="rId2"/>
          <a:stretch>
            <a:fillRect/>
          </a:stretch>
        </p:blipFill>
        <p:spPr>
          <a:xfrm>
            <a:off x="1154953" y="3111499"/>
            <a:ext cx="4229100" cy="2400300"/>
          </a:xfrm>
        </p:spPr>
      </p:pic>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Picture 5"/>
          <p:cNvPicPr>
            <a:picLocks noChangeAspect="1"/>
          </p:cNvPicPr>
          <p:nvPr/>
        </p:nvPicPr>
        <p:blipFill>
          <a:blip r:embed="rId3"/>
          <a:stretch>
            <a:fillRect/>
          </a:stretch>
        </p:blipFill>
        <p:spPr>
          <a:xfrm>
            <a:off x="6677024" y="2897186"/>
            <a:ext cx="2828925" cy="2828925"/>
          </a:xfrm>
          <a:prstGeom prst="rect">
            <a:avLst/>
          </a:prstGeom>
        </p:spPr>
      </p:pic>
      <p:sp>
        <p:nvSpPr>
          <p:cNvPr id="7" name="TextBox 6"/>
          <p:cNvSpPr txBox="1"/>
          <p:nvPr/>
        </p:nvSpPr>
        <p:spPr>
          <a:xfrm>
            <a:off x="1339273" y="5800436"/>
            <a:ext cx="4433454" cy="369332"/>
          </a:xfrm>
          <a:prstGeom prst="rect">
            <a:avLst/>
          </a:prstGeom>
          <a:noFill/>
        </p:spPr>
        <p:txBody>
          <a:bodyPr wrap="square" rtlCol="0">
            <a:spAutoFit/>
          </a:bodyPr>
          <a:lstStyle/>
          <a:p>
            <a:r>
              <a:rPr lang="en-US" dirty="0"/>
              <a:t>Search </a:t>
            </a:r>
            <a:r>
              <a:rPr lang="en-US" dirty="0" err="1"/>
              <a:t>JumboSpot</a:t>
            </a:r>
            <a:r>
              <a:rPr lang="en-US" dirty="0"/>
              <a:t> on Amazon</a:t>
            </a:r>
          </a:p>
        </p:txBody>
      </p:sp>
      <p:sp>
        <p:nvSpPr>
          <p:cNvPr id="3" name="TextBox 2"/>
          <p:cNvSpPr txBox="1"/>
          <p:nvPr/>
        </p:nvSpPr>
        <p:spPr>
          <a:xfrm>
            <a:off x="6591300" y="5826579"/>
            <a:ext cx="3618634" cy="369332"/>
          </a:xfrm>
          <a:prstGeom prst="rect">
            <a:avLst/>
          </a:prstGeom>
          <a:noFill/>
        </p:spPr>
        <p:txBody>
          <a:bodyPr wrap="square" rtlCol="0">
            <a:spAutoFit/>
          </a:bodyPr>
          <a:lstStyle/>
          <a:p>
            <a:r>
              <a:rPr lang="en-US" dirty="0"/>
              <a:t>https://www.aliexpress.com</a:t>
            </a:r>
          </a:p>
        </p:txBody>
      </p:sp>
    </p:spTree>
    <p:extLst>
      <p:ext uri="{BB962C8B-B14F-4D97-AF65-F5344CB8AC3E}">
        <p14:creationId xmlns:p14="http://schemas.microsoft.com/office/powerpoint/2010/main" val="31847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7"/>
            <a:ext cx="8761413" cy="965499"/>
          </a:xfrm>
        </p:spPr>
        <p:txBody>
          <a:bodyPr/>
          <a:lstStyle/>
          <a:p>
            <a:pPr algn="ctr"/>
            <a:r>
              <a:rPr lang="en-US" dirty="0" err="1">
                <a:solidFill>
                  <a:srgbClr val="FFFF00"/>
                </a:solidFill>
              </a:rPr>
              <a:t>SharkRF</a:t>
            </a:r>
            <a:r>
              <a:rPr lang="en-US" dirty="0">
                <a:solidFill>
                  <a:srgbClr val="FFFF00"/>
                </a:solidFill>
              </a:rPr>
              <a:t> </a:t>
            </a:r>
            <a:r>
              <a:rPr lang="en-US" dirty="0" err="1">
                <a:solidFill>
                  <a:srgbClr val="FFFF00"/>
                </a:solidFill>
              </a:rPr>
              <a:t>Openspot</a:t>
            </a:r>
            <a:br>
              <a:rPr lang="en-US" dirty="0">
                <a:solidFill>
                  <a:srgbClr val="92D050"/>
                </a:solidFill>
              </a:rPr>
            </a:br>
            <a:r>
              <a:rPr lang="en-US" sz="2000" dirty="0">
                <a:solidFill>
                  <a:schemeClr val="bg1"/>
                </a:solidFill>
              </a:rPr>
              <a:t>Structured more for Home </a:t>
            </a:r>
            <a:r>
              <a:rPr lang="en-US" sz="2000" dirty="0" err="1">
                <a:solidFill>
                  <a:schemeClr val="bg1"/>
                </a:solidFill>
              </a:rPr>
              <a:t>WiFi</a:t>
            </a:r>
            <a:endParaRPr lang="en-US" sz="2000" dirty="0">
              <a:solidFill>
                <a:schemeClr val="bg1"/>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5" name="Content Placeholder 4">
            <a:extLst/>
          </p:cNvPr>
          <p:cNvPicPr>
            <a:picLocks noGrp="1" noChangeAspect="1"/>
          </p:cNvPicPr>
          <p:nvPr>
            <p:ph idx="1"/>
          </p:nvPr>
        </p:nvPicPr>
        <p:blipFill>
          <a:blip r:embed="rId2"/>
          <a:stretch>
            <a:fillRect/>
          </a:stretch>
        </p:blipFill>
        <p:spPr>
          <a:xfrm>
            <a:off x="6862002" y="3028373"/>
            <a:ext cx="3297027" cy="3298536"/>
          </a:xfrm>
          <a:prstGeom prst="rect">
            <a:avLst/>
          </a:prstGeom>
        </p:spPr>
      </p:pic>
      <p:sp>
        <p:nvSpPr>
          <p:cNvPr id="6" name="Content Placeholder 2">
            <a:extLst/>
          </p:cNvPr>
          <p:cNvSpPr txBox="1">
            <a:spLocks/>
          </p:cNvSpPr>
          <p:nvPr/>
        </p:nvSpPr>
        <p:spPr>
          <a:xfrm>
            <a:off x="488726" y="2538846"/>
            <a:ext cx="7721124" cy="832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000" dirty="0" err="1"/>
              <a:t>SharkRF</a:t>
            </a:r>
            <a:r>
              <a:rPr lang="en-US" sz="2000" dirty="0"/>
              <a:t> </a:t>
            </a:r>
            <a:r>
              <a:rPr lang="en-US" sz="2000" dirty="0" err="1"/>
              <a:t>Openspot</a:t>
            </a:r>
            <a:r>
              <a:rPr lang="en-US" sz="2000" dirty="0"/>
              <a:t> – has lights, gives voice info via TG9, but needs an adapter to do mobile Wi-Fi</a:t>
            </a:r>
          </a:p>
        </p:txBody>
      </p:sp>
      <p:pic>
        <p:nvPicPr>
          <p:cNvPr id="7" name="icImg" descr="TP-LINK-TL-MR3020-Portable-Wireless-N-3G-Router-150Mbps">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389364" y="3924299"/>
            <a:ext cx="3392186" cy="2501265"/>
          </a:xfrm>
          <a:prstGeom prst="rect">
            <a:avLst/>
          </a:prstGeom>
          <a:noFill/>
          <a:ln>
            <a:noFill/>
          </a:ln>
        </p:spPr>
      </p:pic>
      <p:sp>
        <p:nvSpPr>
          <p:cNvPr id="3" name="TextBox 2"/>
          <p:cNvSpPr txBox="1"/>
          <p:nvPr/>
        </p:nvSpPr>
        <p:spPr>
          <a:xfrm>
            <a:off x="1389364" y="3324621"/>
            <a:ext cx="3949254" cy="646331"/>
          </a:xfrm>
          <a:prstGeom prst="rect">
            <a:avLst/>
          </a:prstGeom>
          <a:noFill/>
        </p:spPr>
        <p:txBody>
          <a:bodyPr wrap="square" rtlCol="0">
            <a:spAutoFit/>
          </a:bodyPr>
          <a:lstStyle/>
          <a:p>
            <a:r>
              <a:rPr lang="en-US" sz="1200" b="1" dirty="0"/>
              <a:t>TP-LINK</a:t>
            </a:r>
            <a:endParaRPr lang="en-US" sz="1200" dirty="0"/>
          </a:p>
          <a:p>
            <a:r>
              <a:rPr lang="en-US" sz="1200" b="1" dirty="0"/>
              <a:t>Portable 3G/4G Wireless N Router</a:t>
            </a:r>
            <a:endParaRPr lang="en-US" sz="1200" dirty="0"/>
          </a:p>
          <a:p>
            <a:r>
              <a:rPr lang="en-US" sz="1200" b="1" dirty="0"/>
              <a:t>Model No.  TL-MR3020</a:t>
            </a:r>
            <a:endParaRPr lang="en-US" sz="1200" dirty="0"/>
          </a:p>
        </p:txBody>
      </p:sp>
    </p:spTree>
    <p:extLst>
      <p:ext uri="{BB962C8B-B14F-4D97-AF65-F5344CB8AC3E}">
        <p14:creationId xmlns:p14="http://schemas.microsoft.com/office/powerpoint/2010/main" val="39700291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3607</TotalTime>
  <Words>1165</Words>
  <Application>Microsoft Office PowerPoint</Application>
  <PresentationFormat>Widescreen</PresentationFormat>
  <Paragraphs>251</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 BLANCA</vt:lpstr>
      <vt:lpstr>Arial</vt:lpstr>
      <vt:lpstr>Calibri</vt:lpstr>
      <vt:lpstr>Carbon Block</vt:lpstr>
      <vt:lpstr>Century Gothic</vt:lpstr>
      <vt:lpstr>Times New Roman</vt:lpstr>
      <vt:lpstr>Wingdings 3</vt:lpstr>
      <vt:lpstr>Ion Boardroom</vt:lpstr>
      <vt:lpstr>DMR Radio Training</vt:lpstr>
      <vt:lpstr>TYT  MD-UV380 (GPS)</vt:lpstr>
      <vt:lpstr>Training Overview Marty – W5MF</vt:lpstr>
      <vt:lpstr>Training Overview Walter – K5WH</vt:lpstr>
      <vt:lpstr>Training Overview Ron – WA6TQH</vt:lpstr>
      <vt:lpstr>Types of Hotspot Hardware</vt:lpstr>
      <vt:lpstr>Zumspot assembly</vt:lpstr>
      <vt:lpstr>JumboSpot assembly</vt:lpstr>
      <vt:lpstr>SharkRF Openspot Structured more for Home WiFi</vt:lpstr>
      <vt:lpstr>Duplex Assembly with Pi-3 B+ Two TS visability</vt:lpstr>
      <vt:lpstr> Eleduino Raspberry Pi 3, 2 and B+ Case Aluminum or Plastic</vt:lpstr>
      <vt:lpstr>3D Printed or Plastic Case</vt:lpstr>
      <vt:lpstr>Connecting OLED to Zumspot MUST USE GPIO PINS!</vt:lpstr>
      <vt:lpstr>Recommended Software Tools</vt:lpstr>
      <vt:lpstr>How to Configure a HotSpot</vt:lpstr>
      <vt:lpstr>Download Pi-Star  </vt:lpstr>
      <vt:lpstr>Wifi Builder Tool Create initial WiFi File</vt:lpstr>
      <vt:lpstr>Copy Pi-Star .img to SD along with Wifi wpa File</vt:lpstr>
      <vt:lpstr>Copy Pi-Star  .img file to SD Etcher Application Example</vt:lpstr>
      <vt:lpstr>Run Angry IP Scanner to identify IP address</vt:lpstr>
      <vt:lpstr>Locate Pi-Star IP Address</vt:lpstr>
      <vt:lpstr>Run Google Chrome Browser</vt:lpstr>
      <vt:lpstr>Login to Pi-Star now running on Hotspot</vt:lpstr>
      <vt:lpstr>Initial Configuration Requirements</vt:lpstr>
      <vt:lpstr>Set Radio/Modem Type</vt:lpstr>
      <vt:lpstr>Activate Function Settings</vt:lpstr>
      <vt:lpstr>View Dashboard</vt:lpstr>
      <vt:lpstr>Talk Group Visability</vt:lpstr>
      <vt:lpstr>Talk Group Visability (cont’d)</vt:lpstr>
      <vt:lpstr>Admin Page Fine tune BER adjustments</vt:lpstr>
      <vt:lpstr>Expert Editor</vt:lpstr>
      <vt:lpstr>Expert Editors Page</vt:lpstr>
      <vt:lpstr>Setting Frequency Offset The RXOffset and TXOffset are in Hz</vt:lpstr>
      <vt:lpstr>Relationship of Radio to Hotspot BER Fine Tune</vt:lpstr>
      <vt:lpstr>Setup WiFi Login Information Select configuration page</vt:lpstr>
      <vt:lpstr>Input WiFi access Information</vt:lpstr>
      <vt:lpstr>Login to Brandmeister Network Manage Static TG within pi-star</vt:lpstr>
      <vt:lpstr>Manage your static TG within Pi-Star</vt:lpstr>
      <vt:lpstr>Generate API Keys </vt:lpstr>
      <vt:lpstr>Select Expert Editor</vt:lpstr>
      <vt:lpstr>Add API Key</vt:lpstr>
      <vt:lpstr>Brandmeister Static TG Manager</vt:lpstr>
      <vt:lpstr>DMR Help Talk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DMR radio</dc:title>
  <dc:creator>Richard Nelson</dc:creator>
  <cp:lastModifiedBy>Ronald Matusek</cp:lastModifiedBy>
  <cp:revision>335</cp:revision>
  <dcterms:created xsi:type="dcterms:W3CDTF">2017-07-01T16:34:06Z</dcterms:created>
  <dcterms:modified xsi:type="dcterms:W3CDTF">2018-09-27T18:00:38Z</dcterms:modified>
</cp:coreProperties>
</file>