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48"/>
  </p:notesMasterIdLst>
  <p:sldIdLst>
    <p:sldId id="327" r:id="rId2"/>
    <p:sldId id="332" r:id="rId3"/>
    <p:sldId id="333" r:id="rId4"/>
    <p:sldId id="330" r:id="rId5"/>
    <p:sldId id="329" r:id="rId6"/>
    <p:sldId id="328" r:id="rId7"/>
    <p:sldId id="349" r:id="rId8"/>
    <p:sldId id="351" r:id="rId9"/>
    <p:sldId id="337" r:id="rId10"/>
    <p:sldId id="347" r:id="rId11"/>
    <p:sldId id="359" r:id="rId12"/>
    <p:sldId id="338" r:id="rId13"/>
    <p:sldId id="346" r:id="rId14"/>
    <p:sldId id="331" r:id="rId15"/>
    <p:sldId id="334" r:id="rId16"/>
    <p:sldId id="335" r:id="rId17"/>
    <p:sldId id="361" r:id="rId18"/>
    <p:sldId id="362" r:id="rId19"/>
    <p:sldId id="363" r:id="rId20"/>
    <p:sldId id="364" r:id="rId21"/>
    <p:sldId id="365" r:id="rId22"/>
    <p:sldId id="366" r:id="rId23"/>
    <p:sldId id="367" r:id="rId24"/>
    <p:sldId id="368" r:id="rId25"/>
    <p:sldId id="339" r:id="rId26"/>
    <p:sldId id="355" r:id="rId27"/>
    <p:sldId id="356" r:id="rId28"/>
    <p:sldId id="357" r:id="rId29"/>
    <p:sldId id="336" r:id="rId30"/>
    <p:sldId id="360" r:id="rId31"/>
    <p:sldId id="345" r:id="rId32"/>
    <p:sldId id="358" r:id="rId33"/>
    <p:sldId id="340" r:id="rId34"/>
    <p:sldId id="354" r:id="rId35"/>
    <p:sldId id="353" r:id="rId36"/>
    <p:sldId id="344" r:id="rId37"/>
    <p:sldId id="315" r:id="rId38"/>
    <p:sldId id="374" r:id="rId39"/>
    <p:sldId id="375" r:id="rId40"/>
    <p:sldId id="376" r:id="rId41"/>
    <p:sldId id="343" r:id="rId42"/>
    <p:sldId id="342" r:id="rId43"/>
    <p:sldId id="370" r:id="rId44"/>
    <p:sldId id="372" r:id="rId45"/>
    <p:sldId id="371" r:id="rId46"/>
    <p:sldId id="37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9A9F0-DB0E-4557-A7D5-497FDA8DFB39}" type="datetimeFigureOut">
              <a:rPr lang="en-US" smtClean="0"/>
              <a:t>10/12/2018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A3EE4-383C-4C64-B0FA-A77D8FD243FD}" type="slidenum">
              <a:rPr lang="en-US" smtClean="0"/>
              <a:t>‹#›</a:t>
            </a:fld>
            <a:endParaRPr lang="en-US"/>
          </a:p>
        </p:txBody>
      </p:sp>
    </p:spTree>
    <p:extLst>
      <p:ext uri="{BB962C8B-B14F-4D97-AF65-F5344CB8AC3E}">
        <p14:creationId xmlns:p14="http://schemas.microsoft.com/office/powerpoint/2010/main" val="60095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8AFCB460-F3C3-478E-AC65-70EF14765279}" type="datetime1">
              <a:rPr lang="en-US" smtClean="0"/>
              <a:t>10/12/2018</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880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BF92C73-FF4A-4227-B68D-DE6A9D390F68}" type="datetime1">
              <a:rPr lang="en-US" smtClean="0"/>
              <a:t>10/12/2018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6407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B20C80D-D052-466D-99C1-0A09D9A0897E}" type="datetime1">
              <a:rPr lang="en-US" smtClean="0"/>
              <a:t>10/12/2018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6782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C299329-C345-4E83-A52E-2AC368131108}" type="datetime1">
              <a:rPr lang="en-US" smtClean="0"/>
              <a:t>10/12/2018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1378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E8BDD7-959E-4B10-8FA9-0EE10545EBE7}" type="datetime1">
              <a:rPr lang="en-US" smtClean="0"/>
              <a:t>10/12/2018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282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4D34A9E-D938-41F0-9D0E-EBA5E857EF56}" type="datetime1">
              <a:rPr lang="en-US" smtClean="0"/>
              <a:t>10/12/2018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277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DAA61B2-38AB-4608-B917-BB77AD55283F}" type="datetime1">
              <a:rPr lang="en-US" smtClean="0"/>
              <a:t>10/12/2018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925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56943B-D5B4-463C-93C1-A7F3822E46AF}" type="datetime1">
              <a:rPr lang="en-US" smtClean="0"/>
              <a:t>10/12/2018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7868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18254-DCDB-4A7B-AFE5-019D75072335}" type="datetime1">
              <a:rPr lang="en-US" smtClean="0"/>
              <a:t>10/12/2018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681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1031D-7FAA-4529-9AEF-C7C8AAA8B7AB}" type="datetime1">
              <a:rPr lang="en-US" smtClean="0"/>
              <a:t>10/12/2018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3785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8D27C7-850F-4252-8692-E83EAF15BDDB}" type="datetime1">
              <a:rPr lang="en-US" smtClean="0"/>
              <a:t>10/12/2018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4847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CB75D0-07A9-4482-BC6F-90F568482D49}" type="datetime1">
              <a:rPr lang="en-US" smtClean="0"/>
              <a:t>10/12/2018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229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2BCD97-D758-45E6-85BF-FE174769DFB9}" type="datetime1">
              <a:rPr lang="en-US" smtClean="0"/>
              <a:t>10/12/2018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9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03EC6B-E862-459E-AA30-FB802751BE77}" type="datetime1">
              <a:rPr lang="en-US" smtClean="0"/>
              <a:t>10/12/2018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7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F9F72-A4A4-44C9-B108-5ADAA67A7E43}" type="datetime1">
              <a:rPr lang="en-US" smtClean="0"/>
              <a:t>10/12/2018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944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7AB82D6-BDA8-4823-815A-968288BCB454}" type="datetime1">
              <a:rPr lang="en-US" smtClean="0"/>
              <a:t>10/12/2018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209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2AED807-3023-48B0-BE48-7377D9D34987}" type="datetime1">
              <a:rPr lang="en-US" smtClean="0"/>
              <a:t>10/12/2018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7497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E859AAFD-9C6A-47C7-9898-230FAD075E8B}" type="datetime1">
              <a:rPr lang="en-US" smtClean="0"/>
              <a:t>10/12/2018</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398603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mazon.com/gp/product/B01LAG13DA/ref=oh_aui_detailpage_o07_s00?ie=UTF8&amp;psc=1" TargetMode="External"/><Relationship Id="rId2" Type="http://schemas.openxmlformats.org/officeDocument/2006/relationships/hyperlink" Target="https://www.amazon.com/gp/product/B00COJWKGC/ref=oh_aui_detailpage_o08_s00?ie=UTF8&amp;psc=1" TargetMode="External"/><Relationship Id="rId1" Type="http://schemas.openxmlformats.org/officeDocument/2006/relationships/slideLayout" Target="../slideLayouts/slideLayout2.xml"/><Relationship Id="rId4" Type="http://schemas.openxmlformats.org/officeDocument/2006/relationships/hyperlink" Target="https://www.ebay.com/itm/Zebra-Duplex-Pi3-Screen-Case-Raspberry-Pi-3-B-Duplex-MMDVM-Black-Ice/123351569940?ssPageName=STRK:MEBIDX:IT&amp;_trksid=p2060353.m2749.l2649"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4E46-23B7-4317-B164-61721F8BF2D7}"/>
              </a:ext>
            </a:extLst>
          </p:cNvPr>
          <p:cNvSpPr>
            <a:spLocks noGrp="1"/>
          </p:cNvSpPr>
          <p:nvPr>
            <p:ph type="ctrTitle"/>
          </p:nvPr>
        </p:nvSpPr>
        <p:spPr>
          <a:xfrm>
            <a:off x="843975" y="682427"/>
            <a:ext cx="8477446" cy="2580676"/>
          </a:xfrm>
        </p:spPr>
        <p:style>
          <a:lnRef idx="2">
            <a:schemeClr val="accent5">
              <a:shade val="50000"/>
            </a:schemeClr>
          </a:lnRef>
          <a:fillRef idx="1">
            <a:schemeClr val="accent5"/>
          </a:fillRef>
          <a:effectRef idx="0">
            <a:schemeClr val="accent5"/>
          </a:effectRef>
          <a:fontRef idx="minor">
            <a:schemeClr val="lt1"/>
          </a:fontRef>
        </p:style>
        <p:txBody>
          <a:bodyPr/>
          <a:lstStyle/>
          <a:p>
            <a:r>
              <a:rPr lang="en-US" sz="6000" b="1" dirty="0">
                <a:solidFill>
                  <a:schemeClr val="accent4">
                    <a:lumMod val="50000"/>
                  </a:schemeClr>
                </a:solidFill>
              </a:rPr>
              <a:t> </a:t>
            </a:r>
            <a:r>
              <a:rPr lang="en-US" sz="4800" b="1" dirty="0" err="1">
                <a:solidFill>
                  <a:schemeClr val="accent4">
                    <a:lumMod val="50000"/>
                  </a:schemeClr>
                </a:solidFill>
              </a:rPr>
              <a:t>Nextion</a:t>
            </a:r>
            <a:r>
              <a:rPr lang="en-US" sz="4800" b="1" dirty="0">
                <a:solidFill>
                  <a:schemeClr val="accent4">
                    <a:lumMod val="50000"/>
                  </a:schemeClr>
                </a:solidFill>
              </a:rPr>
              <a:t> Display Training</a:t>
            </a:r>
          </a:p>
        </p:txBody>
      </p:sp>
      <p:pic>
        <p:nvPicPr>
          <p:cNvPr id="5" name="Picture 4">
            <a:extLst>
              <a:ext uri="{FF2B5EF4-FFF2-40B4-BE49-F238E27FC236}">
                <a16:creationId xmlns:a16="http://schemas.microsoft.com/office/drawing/2014/main" id="{B4379F95-9333-4AE5-A189-04C6BBBBADFB}"/>
              </a:ext>
            </a:extLst>
          </p:cNvPr>
          <p:cNvPicPr>
            <a:picLocks noChangeAspect="1"/>
          </p:cNvPicPr>
          <p:nvPr/>
        </p:nvPicPr>
        <p:blipFill>
          <a:blip r:embed="rId2"/>
          <a:stretch>
            <a:fillRect/>
          </a:stretch>
        </p:blipFill>
        <p:spPr>
          <a:xfrm>
            <a:off x="843975" y="682426"/>
            <a:ext cx="4723809" cy="1849759"/>
          </a:xfrm>
          <a:prstGeom prst="rect">
            <a:avLst/>
          </a:prstGeom>
        </p:spPr>
      </p:pic>
      <p:sp>
        <p:nvSpPr>
          <p:cNvPr id="6" name="Slide Number Placeholder 5">
            <a:extLst>
              <a:ext uri="{FF2B5EF4-FFF2-40B4-BE49-F238E27FC236}">
                <a16:creationId xmlns:a16="http://schemas.microsoft.com/office/drawing/2014/main" id="{504024DD-E6AA-43B3-A5AD-95BC285C1322}"/>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
        <p:nvSpPr>
          <p:cNvPr id="7" name="Date Placeholder 6">
            <a:extLst>
              <a:ext uri="{FF2B5EF4-FFF2-40B4-BE49-F238E27FC236}">
                <a16:creationId xmlns:a16="http://schemas.microsoft.com/office/drawing/2014/main" id="{47932512-0DA3-4251-8B86-AB673628CE33}"/>
              </a:ext>
            </a:extLst>
          </p:cNvPr>
          <p:cNvSpPr>
            <a:spLocks noGrp="1"/>
          </p:cNvSpPr>
          <p:nvPr>
            <p:ph type="dt" sz="half" idx="10"/>
          </p:nvPr>
        </p:nvSpPr>
        <p:spPr>
          <a:xfrm>
            <a:off x="9741878" y="5735684"/>
            <a:ext cx="1447329" cy="375137"/>
          </a:xfrm>
        </p:spPr>
        <p:txBody>
          <a:bodyPr/>
          <a:lstStyle/>
          <a:p>
            <a:pPr algn="r"/>
            <a:r>
              <a:rPr lang="en-US" sz="1600" dirty="0">
                <a:solidFill>
                  <a:schemeClr val="accent5">
                    <a:lumMod val="40000"/>
                    <a:lumOff val="60000"/>
                  </a:schemeClr>
                </a:solidFill>
                <a:latin typeface="Carbon Block" panose="00000400000000000000" pitchFamily="2" charset="0"/>
              </a:rPr>
              <a:t>10/12/2018</a:t>
            </a:r>
          </a:p>
        </p:txBody>
      </p:sp>
      <p:pic>
        <p:nvPicPr>
          <p:cNvPr id="8" name="Picture 7"/>
          <p:cNvPicPr>
            <a:picLocks noChangeAspect="1"/>
          </p:cNvPicPr>
          <p:nvPr/>
        </p:nvPicPr>
        <p:blipFill rotWithShape="1">
          <a:blip r:embed="rId3"/>
          <a:srcRect l="28791" r="22956"/>
          <a:stretch/>
        </p:blipFill>
        <p:spPr>
          <a:xfrm>
            <a:off x="9442939" y="1178903"/>
            <a:ext cx="1591408" cy="3076575"/>
          </a:xfrm>
          <a:prstGeom prst="rect">
            <a:avLst/>
          </a:prstGeom>
        </p:spPr>
      </p:pic>
      <p:sp>
        <p:nvSpPr>
          <p:cNvPr id="4" name="TextBox 3"/>
          <p:cNvSpPr txBox="1"/>
          <p:nvPr/>
        </p:nvSpPr>
        <p:spPr>
          <a:xfrm>
            <a:off x="6928339" y="4441583"/>
            <a:ext cx="4545623" cy="369332"/>
          </a:xfrm>
          <a:prstGeom prst="rect">
            <a:avLst/>
          </a:prstGeom>
          <a:noFill/>
        </p:spPr>
        <p:txBody>
          <a:bodyPr wrap="square" rtlCol="0">
            <a:spAutoFit/>
          </a:bodyPr>
          <a:lstStyle/>
          <a:p>
            <a:r>
              <a:rPr lang="en-US" dirty="0"/>
              <a:t>Digital Mobile Radio communications</a:t>
            </a:r>
          </a:p>
        </p:txBody>
      </p:sp>
      <p:pic>
        <p:nvPicPr>
          <p:cNvPr id="10" name="Picture 9"/>
          <p:cNvPicPr>
            <a:picLocks noChangeAspect="1"/>
          </p:cNvPicPr>
          <p:nvPr/>
        </p:nvPicPr>
        <p:blipFill rotWithShape="1">
          <a:blip r:embed="rId4"/>
          <a:srcRect t="28205" b="20384"/>
          <a:stretch/>
        </p:blipFill>
        <p:spPr>
          <a:xfrm>
            <a:off x="2022231" y="3375550"/>
            <a:ext cx="4229937" cy="2870730"/>
          </a:xfrm>
          <a:prstGeom prst="rect">
            <a:avLst/>
          </a:prstGeom>
        </p:spPr>
      </p:pic>
      <p:sp>
        <p:nvSpPr>
          <p:cNvPr id="3" name="TextBox 2"/>
          <p:cNvSpPr txBox="1"/>
          <p:nvPr/>
        </p:nvSpPr>
        <p:spPr>
          <a:xfrm>
            <a:off x="7016262" y="5161085"/>
            <a:ext cx="3121269" cy="646331"/>
          </a:xfrm>
          <a:prstGeom prst="rect">
            <a:avLst/>
          </a:prstGeom>
          <a:noFill/>
        </p:spPr>
        <p:txBody>
          <a:bodyPr wrap="square" rtlCol="0">
            <a:spAutoFit/>
          </a:bodyPr>
          <a:lstStyle/>
          <a:p>
            <a:r>
              <a:rPr lang="en-US" dirty="0"/>
              <a:t>Presented by:</a:t>
            </a:r>
          </a:p>
          <a:p>
            <a:r>
              <a:rPr lang="en-US" dirty="0"/>
              <a:t>Ron Matusek – WA6TQH</a:t>
            </a:r>
          </a:p>
        </p:txBody>
      </p:sp>
    </p:spTree>
    <p:extLst>
      <p:ext uri="{BB962C8B-B14F-4D97-AF65-F5344CB8AC3E}">
        <p14:creationId xmlns:p14="http://schemas.microsoft.com/office/powerpoint/2010/main" val="95663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Enhanced Display (K) Model</a:t>
            </a:r>
          </a:p>
        </p:txBody>
      </p:sp>
      <p:pic>
        <p:nvPicPr>
          <p:cNvPr id="5" name="Content Placeholder 4"/>
          <p:cNvPicPr>
            <a:picLocks noGrp="1" noChangeAspect="1"/>
          </p:cNvPicPr>
          <p:nvPr>
            <p:ph idx="1"/>
          </p:nvPr>
        </p:nvPicPr>
        <p:blipFill>
          <a:blip r:embed="rId2"/>
          <a:stretch>
            <a:fillRect/>
          </a:stretch>
        </p:blipFill>
        <p:spPr>
          <a:xfrm>
            <a:off x="2250186" y="2603500"/>
            <a:ext cx="6572440" cy="3416300"/>
          </a:xfrm>
        </p:spPr>
      </p:pic>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cxnSp>
        <p:nvCxnSpPr>
          <p:cNvPr id="6" name="Straight Arrow Connector 5"/>
          <p:cNvCxnSpPr/>
          <p:nvPr/>
        </p:nvCxnSpPr>
        <p:spPr>
          <a:xfrm flipH="1">
            <a:off x="7746023" y="5609492"/>
            <a:ext cx="114113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887153" y="4311650"/>
            <a:ext cx="3202269" cy="2031325"/>
          </a:xfrm>
          <a:prstGeom prst="rect">
            <a:avLst/>
          </a:prstGeom>
          <a:noFill/>
        </p:spPr>
        <p:txBody>
          <a:bodyPr wrap="square" rtlCol="0">
            <a:spAutoFit/>
          </a:bodyPr>
          <a:lstStyle/>
          <a:p>
            <a:r>
              <a:rPr lang="en-US" dirty="0"/>
              <a:t>Note: NX = </a:t>
            </a:r>
            <a:r>
              <a:rPr lang="en-US" dirty="0" err="1"/>
              <a:t>Nextion</a:t>
            </a:r>
            <a:r>
              <a:rPr lang="en-US" dirty="0"/>
              <a:t> Display (K) in model number indicates Enhanced Display i.e. touch screen. 032 in model number indicates screen size as 3.2 inch</a:t>
            </a:r>
          </a:p>
        </p:txBody>
      </p:sp>
      <p:cxnSp>
        <p:nvCxnSpPr>
          <p:cNvPr id="8" name="Straight Arrow Connector 7"/>
          <p:cNvCxnSpPr/>
          <p:nvPr/>
        </p:nvCxnSpPr>
        <p:spPr>
          <a:xfrm flipV="1">
            <a:off x="1793631" y="3388415"/>
            <a:ext cx="2233246" cy="1051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6331" y="2603500"/>
            <a:ext cx="1649328" cy="2031325"/>
          </a:xfrm>
          <a:prstGeom prst="rect">
            <a:avLst/>
          </a:prstGeom>
          <a:noFill/>
        </p:spPr>
        <p:txBody>
          <a:bodyPr wrap="square" rtlCol="0">
            <a:spAutoFit/>
          </a:bodyPr>
          <a:lstStyle/>
          <a:p>
            <a:r>
              <a:rPr lang="en-US" dirty="0"/>
              <a:t>Note: SD card only installed to load initial design then must be removed</a:t>
            </a:r>
          </a:p>
        </p:txBody>
      </p:sp>
    </p:spTree>
    <p:extLst>
      <p:ext uri="{BB962C8B-B14F-4D97-AF65-F5344CB8AC3E}">
        <p14:creationId xmlns:p14="http://schemas.microsoft.com/office/powerpoint/2010/main" val="189319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Display (T) Non-Enhanced</a:t>
            </a:r>
          </a:p>
        </p:txBody>
      </p:sp>
      <p:pic>
        <p:nvPicPr>
          <p:cNvPr id="5" name="Content Placeholder 4"/>
          <p:cNvPicPr>
            <a:picLocks noGrp="1" noChangeAspect="1"/>
          </p:cNvPicPr>
          <p:nvPr>
            <p:ph idx="1"/>
          </p:nvPr>
        </p:nvPicPr>
        <p:blipFill>
          <a:blip r:embed="rId2"/>
          <a:stretch>
            <a:fillRect/>
          </a:stretch>
        </p:blipFill>
        <p:spPr>
          <a:xfrm>
            <a:off x="4004071" y="2286976"/>
            <a:ext cx="2616537" cy="4651623"/>
          </a:xfrm>
        </p:spPr>
      </p:pic>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cxnSp>
        <p:nvCxnSpPr>
          <p:cNvPr id="6" name="Straight Arrow Connector 5"/>
          <p:cNvCxnSpPr/>
          <p:nvPr/>
        </p:nvCxnSpPr>
        <p:spPr>
          <a:xfrm flipH="1" flipV="1">
            <a:off x="5697415" y="2910254"/>
            <a:ext cx="1608992" cy="4659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29499" y="2910253"/>
            <a:ext cx="4308231" cy="1754326"/>
          </a:xfrm>
          <a:prstGeom prst="rect">
            <a:avLst/>
          </a:prstGeom>
          <a:noFill/>
        </p:spPr>
        <p:txBody>
          <a:bodyPr wrap="square" rtlCol="0">
            <a:spAutoFit/>
          </a:bodyPr>
          <a:lstStyle/>
          <a:p>
            <a:r>
              <a:rPr lang="en-US" dirty="0"/>
              <a:t>Note: “ITEAD” non </a:t>
            </a:r>
            <a:r>
              <a:rPr lang="en-US" dirty="0" err="1"/>
              <a:t>Nextion</a:t>
            </a:r>
            <a:r>
              <a:rPr lang="en-US" dirty="0"/>
              <a:t> original display.  (T) in model number indicates non-enhanced. No touch display.  Smaller memory limiting size of design.  The 032 at end of model number is display size i.e. 3.2 inch</a:t>
            </a:r>
          </a:p>
        </p:txBody>
      </p:sp>
    </p:spTree>
    <p:extLst>
      <p:ext uri="{BB962C8B-B14F-4D97-AF65-F5344CB8AC3E}">
        <p14:creationId xmlns:p14="http://schemas.microsoft.com/office/powerpoint/2010/main" val="3583534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Nextion</a:t>
            </a:r>
            <a:r>
              <a:rPr lang="en-US" dirty="0">
                <a:solidFill>
                  <a:srgbClr val="FFFF00"/>
                </a:solidFill>
              </a:rPr>
              <a:t> Connection to GPIO Pins</a:t>
            </a:r>
          </a:p>
        </p:txBody>
      </p:sp>
      <p:pic>
        <p:nvPicPr>
          <p:cNvPr id="5" name="Content Placeholder 4"/>
          <p:cNvPicPr>
            <a:picLocks noGrp="1" noChangeAspect="1"/>
          </p:cNvPicPr>
          <p:nvPr>
            <p:ph idx="1"/>
          </p:nvPr>
        </p:nvPicPr>
        <p:blipFill rotWithShape="1">
          <a:blip r:embed="rId2"/>
          <a:srcRect l="20947" t="12326" r="24476" b="21275"/>
          <a:stretch/>
        </p:blipFill>
        <p:spPr>
          <a:xfrm>
            <a:off x="2213856" y="2286001"/>
            <a:ext cx="6513772" cy="4457700"/>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006294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Nextion</a:t>
            </a:r>
            <a:r>
              <a:rPr lang="en-US" dirty="0">
                <a:solidFill>
                  <a:srgbClr val="FFFF00"/>
                </a:solidFill>
              </a:rPr>
              <a:t> Display Forum.pistar.uk</a:t>
            </a:r>
          </a:p>
        </p:txBody>
      </p:sp>
      <p:pic>
        <p:nvPicPr>
          <p:cNvPr id="5" name="Content Placeholder 4"/>
          <p:cNvPicPr>
            <a:picLocks noGrp="1" noChangeAspect="1"/>
          </p:cNvPicPr>
          <p:nvPr>
            <p:ph idx="1"/>
          </p:nvPr>
        </p:nvPicPr>
        <p:blipFill rotWithShape="1">
          <a:blip r:embed="rId2"/>
          <a:srcRect l="8931" t="11296" r="11013"/>
          <a:stretch/>
        </p:blipFill>
        <p:spPr>
          <a:xfrm>
            <a:off x="1828952" y="2233246"/>
            <a:ext cx="7420183" cy="4624754"/>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403952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278" y="815406"/>
            <a:ext cx="8761413" cy="1004601"/>
          </a:xfrm>
        </p:spPr>
        <p:txBody>
          <a:bodyPr/>
          <a:lstStyle/>
          <a:p>
            <a:pPr algn="ctr"/>
            <a:r>
              <a:rPr lang="en-US" dirty="0" err="1">
                <a:solidFill>
                  <a:srgbClr val="FFFF00"/>
                </a:solidFill>
              </a:rPr>
              <a:t>Nextion</a:t>
            </a:r>
            <a:r>
              <a:rPr lang="en-US" dirty="0">
                <a:solidFill>
                  <a:srgbClr val="FFFF00"/>
                </a:solidFill>
              </a:rPr>
              <a:t> Editor</a:t>
            </a:r>
            <a:br>
              <a:rPr lang="en-US" dirty="0">
                <a:solidFill>
                  <a:srgbClr val="FFFF00"/>
                </a:solidFill>
              </a:rPr>
            </a:br>
            <a:r>
              <a:rPr lang="en-US" sz="2400" dirty="0">
                <a:solidFill>
                  <a:srgbClr val="FFFF00"/>
                </a:solidFill>
              </a:rPr>
              <a:t>Build or Modify Screens</a:t>
            </a:r>
          </a:p>
        </p:txBody>
      </p:sp>
      <p:pic>
        <p:nvPicPr>
          <p:cNvPr id="5" name="Content Placeholder 4"/>
          <p:cNvPicPr>
            <a:picLocks noGrp="1" noChangeAspect="1"/>
          </p:cNvPicPr>
          <p:nvPr>
            <p:ph idx="1"/>
          </p:nvPr>
        </p:nvPicPr>
        <p:blipFill rotWithShape="1">
          <a:blip r:embed="rId2"/>
          <a:srcRect l="20514" t="21362" r="24885"/>
          <a:stretch/>
        </p:blipFill>
        <p:spPr>
          <a:xfrm>
            <a:off x="3077308" y="2309169"/>
            <a:ext cx="4853355" cy="4446473"/>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1839397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368" y="783023"/>
            <a:ext cx="8761413" cy="1057355"/>
          </a:xfrm>
        </p:spPr>
        <p:txBody>
          <a:bodyPr/>
          <a:lstStyle/>
          <a:p>
            <a:pPr algn="ctr"/>
            <a:r>
              <a:rPr lang="en-US" dirty="0" err="1">
                <a:solidFill>
                  <a:srgbClr val="FFFF00"/>
                </a:solidFill>
              </a:rPr>
              <a:t>Nextion</a:t>
            </a:r>
            <a:r>
              <a:rPr lang="en-US" dirty="0">
                <a:solidFill>
                  <a:srgbClr val="FFFF00"/>
                </a:solidFill>
              </a:rPr>
              <a:t> Editor</a:t>
            </a:r>
            <a:br>
              <a:rPr lang="en-US" dirty="0">
                <a:solidFill>
                  <a:srgbClr val="FFFF00"/>
                </a:solidFill>
              </a:rPr>
            </a:br>
            <a:r>
              <a:rPr lang="en-US" sz="2400" dirty="0">
                <a:solidFill>
                  <a:srgbClr val="FFFF00"/>
                </a:solidFill>
              </a:rPr>
              <a:t>Home Screen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7" name="Picture 6"/>
          <p:cNvPicPr>
            <a:picLocks noChangeAspect="1"/>
          </p:cNvPicPr>
          <p:nvPr/>
        </p:nvPicPr>
        <p:blipFill>
          <a:blip r:embed="rId2"/>
          <a:stretch>
            <a:fillRect/>
          </a:stretch>
        </p:blipFill>
        <p:spPr>
          <a:xfrm>
            <a:off x="1802422" y="2314024"/>
            <a:ext cx="7812457" cy="4394507"/>
          </a:xfrm>
          <a:prstGeom prst="rect">
            <a:avLst/>
          </a:prstGeom>
        </p:spPr>
      </p:pic>
      <p:cxnSp>
        <p:nvCxnSpPr>
          <p:cNvPr id="5" name="Straight Arrow Connector 4"/>
          <p:cNvCxnSpPr/>
          <p:nvPr/>
        </p:nvCxnSpPr>
        <p:spPr>
          <a:xfrm flipV="1">
            <a:off x="7315200" y="3153099"/>
            <a:ext cx="1117820" cy="4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376746" y="5363308"/>
            <a:ext cx="2611316" cy="3429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54861" y="3622431"/>
            <a:ext cx="1512726" cy="369332"/>
          </a:xfrm>
          <a:prstGeom prst="rect">
            <a:avLst/>
          </a:prstGeom>
          <a:noFill/>
        </p:spPr>
        <p:txBody>
          <a:bodyPr wrap="square" rtlCol="0">
            <a:spAutoFit/>
          </a:bodyPr>
          <a:lstStyle/>
          <a:p>
            <a:r>
              <a:rPr lang="en-US" dirty="0">
                <a:solidFill>
                  <a:srgbClr val="C00000"/>
                </a:solidFill>
              </a:rPr>
              <a:t>First Page</a:t>
            </a:r>
          </a:p>
        </p:txBody>
      </p:sp>
      <p:sp>
        <p:nvSpPr>
          <p:cNvPr id="10" name="TextBox 9"/>
          <p:cNvSpPr txBox="1"/>
          <p:nvPr/>
        </p:nvSpPr>
        <p:spPr>
          <a:xfrm>
            <a:off x="9988062" y="4901643"/>
            <a:ext cx="2203938" cy="646331"/>
          </a:xfrm>
          <a:prstGeom prst="rect">
            <a:avLst/>
          </a:prstGeom>
          <a:noFill/>
        </p:spPr>
        <p:txBody>
          <a:bodyPr wrap="square" rtlCol="0">
            <a:spAutoFit/>
          </a:bodyPr>
          <a:lstStyle/>
          <a:p>
            <a:r>
              <a:rPr lang="en-US" dirty="0"/>
              <a:t>Edit this area with your call sign</a:t>
            </a:r>
          </a:p>
        </p:txBody>
      </p:sp>
    </p:spTree>
    <p:extLst>
      <p:ext uri="{BB962C8B-B14F-4D97-AF65-F5344CB8AC3E}">
        <p14:creationId xmlns:p14="http://schemas.microsoft.com/office/powerpoint/2010/main" val="3878667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Set Correct Display Model</a:t>
            </a:r>
          </a:p>
        </p:txBody>
      </p:sp>
      <p:pic>
        <p:nvPicPr>
          <p:cNvPr id="5" name="Content Placeholder 4"/>
          <p:cNvPicPr>
            <a:picLocks noGrp="1" noChangeAspect="1"/>
          </p:cNvPicPr>
          <p:nvPr>
            <p:ph idx="1"/>
          </p:nvPr>
        </p:nvPicPr>
        <p:blipFill rotWithShape="1">
          <a:blip r:embed="rId2"/>
          <a:srcRect l="18776" t="12839" r="20712"/>
          <a:stretch/>
        </p:blipFill>
        <p:spPr>
          <a:xfrm>
            <a:off x="2751992" y="2322655"/>
            <a:ext cx="5468815" cy="4430875"/>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cxnSp>
        <p:nvCxnSpPr>
          <p:cNvPr id="6" name="Straight Arrow Connector 5"/>
          <p:cNvCxnSpPr/>
          <p:nvPr/>
        </p:nvCxnSpPr>
        <p:spPr>
          <a:xfrm flipV="1">
            <a:off x="2193082" y="3112478"/>
            <a:ext cx="1117820" cy="4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7567" y="2704647"/>
            <a:ext cx="1925515" cy="1754326"/>
          </a:xfrm>
          <a:prstGeom prst="rect">
            <a:avLst/>
          </a:prstGeom>
          <a:noFill/>
        </p:spPr>
        <p:txBody>
          <a:bodyPr wrap="square" rtlCol="0">
            <a:spAutoFit/>
          </a:bodyPr>
          <a:lstStyle/>
          <a:p>
            <a:r>
              <a:rPr lang="en-US" dirty="0"/>
              <a:t>Important to select correct type of display. If not a </a:t>
            </a:r>
            <a:r>
              <a:rPr lang="en-US" dirty="0" err="1"/>
              <a:t>Nextion</a:t>
            </a:r>
            <a:r>
              <a:rPr lang="en-US" dirty="0"/>
              <a:t> display editing may fail.</a:t>
            </a:r>
          </a:p>
        </p:txBody>
      </p:sp>
    </p:spTree>
    <p:extLst>
      <p:ext uri="{BB962C8B-B14F-4D97-AF65-F5344CB8AC3E}">
        <p14:creationId xmlns:p14="http://schemas.microsoft.com/office/powerpoint/2010/main" val="181472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Select correct Model</a:t>
            </a:r>
          </a:p>
        </p:txBody>
      </p:sp>
      <p:pic>
        <p:nvPicPr>
          <p:cNvPr id="5" name="Content Placeholder 4"/>
          <p:cNvPicPr>
            <a:picLocks noGrp="1" noChangeAspect="1"/>
          </p:cNvPicPr>
          <p:nvPr>
            <p:ph idx="1"/>
          </p:nvPr>
        </p:nvPicPr>
        <p:blipFill>
          <a:blip r:embed="rId2"/>
          <a:stretch>
            <a:fillRect/>
          </a:stretch>
        </p:blipFill>
        <p:spPr>
          <a:xfrm>
            <a:off x="1793631" y="2271697"/>
            <a:ext cx="5987561" cy="4490671"/>
          </a:xfrm>
        </p:spPr>
      </p:pic>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sp>
        <p:nvSpPr>
          <p:cNvPr id="6" name="TextBox 5"/>
          <p:cNvSpPr txBox="1"/>
          <p:nvPr/>
        </p:nvSpPr>
        <p:spPr>
          <a:xfrm>
            <a:off x="8159260" y="2461845"/>
            <a:ext cx="3798277" cy="2031325"/>
          </a:xfrm>
          <a:prstGeom prst="rect">
            <a:avLst/>
          </a:prstGeom>
          <a:noFill/>
        </p:spPr>
        <p:txBody>
          <a:bodyPr wrap="square" rtlCol="0">
            <a:spAutoFit/>
          </a:bodyPr>
          <a:lstStyle/>
          <a:p>
            <a:r>
              <a:rPr lang="en-US" dirty="0"/>
              <a:t>The Model number of your screen has to be the same listed  in the editor or it will not load the design into your screen.  Enhanced you will find more screens, make sure your model number is correct!</a:t>
            </a:r>
          </a:p>
        </p:txBody>
      </p:sp>
    </p:spTree>
    <p:extLst>
      <p:ext uri="{BB962C8B-B14F-4D97-AF65-F5344CB8AC3E}">
        <p14:creationId xmlns:p14="http://schemas.microsoft.com/office/powerpoint/2010/main" val="322361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Editing DMR Screen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6" name="Content Placeholder 5"/>
          <p:cNvPicPr>
            <a:picLocks noGrp="1" noChangeAspect="1"/>
          </p:cNvPicPr>
          <p:nvPr>
            <p:ph idx="1"/>
          </p:nvPr>
        </p:nvPicPr>
        <p:blipFill>
          <a:blip r:embed="rId2"/>
          <a:stretch>
            <a:fillRect/>
          </a:stretch>
        </p:blipFill>
        <p:spPr>
          <a:xfrm>
            <a:off x="1380392" y="2320089"/>
            <a:ext cx="8067396" cy="4537911"/>
          </a:xfrm>
          <a:prstGeom prst="rect">
            <a:avLst/>
          </a:prstGeom>
        </p:spPr>
      </p:pic>
      <p:cxnSp>
        <p:nvCxnSpPr>
          <p:cNvPr id="7" name="Straight Arrow Connector 6"/>
          <p:cNvCxnSpPr/>
          <p:nvPr/>
        </p:nvCxnSpPr>
        <p:spPr>
          <a:xfrm flipV="1">
            <a:off x="7112977" y="3408076"/>
            <a:ext cx="1117820" cy="4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592408" y="2690445"/>
            <a:ext cx="2347546" cy="1477328"/>
          </a:xfrm>
          <a:prstGeom prst="rect">
            <a:avLst/>
          </a:prstGeom>
          <a:noFill/>
        </p:spPr>
        <p:txBody>
          <a:bodyPr wrap="square" rtlCol="0">
            <a:spAutoFit/>
          </a:bodyPr>
          <a:lstStyle/>
          <a:p>
            <a:r>
              <a:rPr lang="en-US" dirty="0"/>
              <a:t>Select and edit each page with correct frequency information for RX &amp; TX</a:t>
            </a:r>
          </a:p>
        </p:txBody>
      </p:sp>
    </p:spTree>
    <p:extLst>
      <p:ext uri="{BB962C8B-B14F-4D97-AF65-F5344CB8AC3E}">
        <p14:creationId xmlns:p14="http://schemas.microsoft.com/office/powerpoint/2010/main" val="555341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Editing Frequency Display</a:t>
            </a:r>
          </a:p>
        </p:txBody>
      </p:sp>
      <p:pic>
        <p:nvPicPr>
          <p:cNvPr id="5" name="Content Placeholder 4"/>
          <p:cNvPicPr>
            <a:picLocks noGrp="1" noChangeAspect="1"/>
          </p:cNvPicPr>
          <p:nvPr>
            <p:ph idx="1"/>
          </p:nvPr>
        </p:nvPicPr>
        <p:blipFill>
          <a:blip r:embed="rId2"/>
          <a:stretch>
            <a:fillRect/>
          </a:stretch>
        </p:blipFill>
        <p:spPr>
          <a:xfrm>
            <a:off x="1452649" y="2321169"/>
            <a:ext cx="8065477" cy="4536831"/>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cxnSp>
        <p:nvCxnSpPr>
          <p:cNvPr id="6" name="Straight Arrow Connector 5"/>
          <p:cNvCxnSpPr/>
          <p:nvPr/>
        </p:nvCxnSpPr>
        <p:spPr>
          <a:xfrm flipH="1" flipV="1">
            <a:off x="5485387" y="3209193"/>
            <a:ext cx="1635369" cy="8352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346223" y="4976446"/>
            <a:ext cx="1116623" cy="7385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74571" y="4066364"/>
            <a:ext cx="1441939" cy="523220"/>
          </a:xfrm>
          <a:prstGeom prst="rect">
            <a:avLst/>
          </a:prstGeom>
          <a:noFill/>
        </p:spPr>
        <p:txBody>
          <a:bodyPr wrap="square" rtlCol="0">
            <a:spAutoFit/>
          </a:bodyPr>
          <a:lstStyle/>
          <a:p>
            <a:r>
              <a:rPr lang="en-US" sz="1400" dirty="0">
                <a:solidFill>
                  <a:srgbClr val="C00000"/>
                </a:solidFill>
              </a:rPr>
              <a:t>Select TX frequency box</a:t>
            </a:r>
          </a:p>
        </p:txBody>
      </p:sp>
      <p:sp>
        <p:nvSpPr>
          <p:cNvPr id="12" name="TextBox 11"/>
          <p:cNvSpPr txBox="1"/>
          <p:nvPr/>
        </p:nvSpPr>
        <p:spPr>
          <a:xfrm>
            <a:off x="9518126" y="3735744"/>
            <a:ext cx="2546838" cy="1200329"/>
          </a:xfrm>
          <a:prstGeom prst="rect">
            <a:avLst/>
          </a:prstGeom>
          <a:noFill/>
        </p:spPr>
        <p:txBody>
          <a:bodyPr wrap="square" rtlCol="0">
            <a:spAutoFit/>
          </a:bodyPr>
          <a:lstStyle/>
          <a:p>
            <a:r>
              <a:rPr lang="en-US" dirty="0"/>
              <a:t>Select TX in Attribute drop down and change TX frequency</a:t>
            </a:r>
          </a:p>
        </p:txBody>
      </p:sp>
      <p:sp>
        <p:nvSpPr>
          <p:cNvPr id="13" name="TextBox 12"/>
          <p:cNvSpPr txBox="1"/>
          <p:nvPr/>
        </p:nvSpPr>
        <p:spPr>
          <a:xfrm>
            <a:off x="9578540" y="2592744"/>
            <a:ext cx="2361414" cy="646331"/>
          </a:xfrm>
          <a:prstGeom prst="rect">
            <a:avLst/>
          </a:prstGeom>
          <a:noFill/>
        </p:spPr>
        <p:txBody>
          <a:bodyPr wrap="square" rtlCol="0">
            <a:spAutoFit/>
          </a:bodyPr>
          <a:lstStyle/>
          <a:p>
            <a:r>
              <a:rPr lang="en-US" dirty="0"/>
              <a:t>Repeat this step for every page.</a:t>
            </a:r>
          </a:p>
        </p:txBody>
      </p:sp>
    </p:spTree>
    <p:extLst>
      <p:ext uri="{BB962C8B-B14F-4D97-AF65-F5344CB8AC3E}">
        <p14:creationId xmlns:p14="http://schemas.microsoft.com/office/powerpoint/2010/main" val="283269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Nextion</a:t>
            </a:r>
            <a:r>
              <a:rPr lang="en-US" dirty="0">
                <a:solidFill>
                  <a:srgbClr val="FFFF00"/>
                </a:solidFill>
              </a:rPr>
              <a:t> Display Add-on</a:t>
            </a:r>
          </a:p>
        </p:txBody>
      </p:sp>
      <p:pic>
        <p:nvPicPr>
          <p:cNvPr id="5" name="Content Placeholder 4"/>
          <p:cNvPicPr>
            <a:picLocks noGrp="1" noChangeAspect="1"/>
          </p:cNvPicPr>
          <p:nvPr>
            <p:ph idx="1"/>
          </p:nvPr>
        </p:nvPicPr>
        <p:blipFill rotWithShape="1">
          <a:blip r:embed="rId2"/>
          <a:srcRect l="22308" t="19107" r="25312" b="42795"/>
          <a:stretch/>
        </p:blipFill>
        <p:spPr>
          <a:xfrm>
            <a:off x="575421" y="2294792"/>
            <a:ext cx="10951294" cy="4378570"/>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458640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Editing Frequency Display</a:t>
            </a:r>
          </a:p>
        </p:txBody>
      </p:sp>
      <p:pic>
        <p:nvPicPr>
          <p:cNvPr id="5" name="Content Placeholder 4"/>
          <p:cNvPicPr>
            <a:picLocks noGrp="1" noChangeAspect="1"/>
          </p:cNvPicPr>
          <p:nvPr>
            <p:ph idx="1"/>
          </p:nvPr>
        </p:nvPicPr>
        <p:blipFill>
          <a:blip r:embed="rId2"/>
          <a:stretch>
            <a:fillRect/>
          </a:stretch>
        </p:blipFill>
        <p:spPr>
          <a:xfrm>
            <a:off x="1916723" y="2366610"/>
            <a:ext cx="7919881" cy="4454933"/>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cxnSp>
        <p:nvCxnSpPr>
          <p:cNvPr id="6" name="Straight Arrow Connector 5"/>
          <p:cNvCxnSpPr/>
          <p:nvPr/>
        </p:nvCxnSpPr>
        <p:spPr>
          <a:xfrm flipH="1" flipV="1">
            <a:off x="6611815" y="3226778"/>
            <a:ext cx="967154" cy="7209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733085" y="5292969"/>
            <a:ext cx="973957" cy="4044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877866" y="3947746"/>
            <a:ext cx="2081496" cy="523220"/>
          </a:xfrm>
          <a:prstGeom prst="rect">
            <a:avLst/>
          </a:prstGeom>
        </p:spPr>
        <p:txBody>
          <a:bodyPr wrap="square">
            <a:spAutoFit/>
          </a:bodyPr>
          <a:lstStyle/>
          <a:p>
            <a:r>
              <a:rPr lang="en-US" sz="1400" dirty="0">
                <a:solidFill>
                  <a:srgbClr val="C00000"/>
                </a:solidFill>
              </a:rPr>
              <a:t>Select RX frequency box</a:t>
            </a:r>
          </a:p>
        </p:txBody>
      </p:sp>
      <p:sp>
        <p:nvSpPr>
          <p:cNvPr id="12" name="Rectangle 11"/>
          <p:cNvSpPr/>
          <p:nvPr/>
        </p:nvSpPr>
        <p:spPr>
          <a:xfrm>
            <a:off x="9916366" y="2814835"/>
            <a:ext cx="2426683" cy="646331"/>
          </a:xfrm>
          <a:prstGeom prst="rect">
            <a:avLst/>
          </a:prstGeom>
        </p:spPr>
        <p:txBody>
          <a:bodyPr wrap="square">
            <a:spAutoFit/>
          </a:bodyPr>
          <a:lstStyle/>
          <a:p>
            <a:r>
              <a:rPr lang="en-US" dirty="0"/>
              <a:t>Repeat this step for every page.</a:t>
            </a:r>
          </a:p>
        </p:txBody>
      </p:sp>
      <p:sp>
        <p:nvSpPr>
          <p:cNvPr id="13" name="Rectangle 12"/>
          <p:cNvSpPr/>
          <p:nvPr/>
        </p:nvSpPr>
        <p:spPr>
          <a:xfrm>
            <a:off x="9829799" y="4009301"/>
            <a:ext cx="2362201" cy="1200329"/>
          </a:xfrm>
          <a:prstGeom prst="rect">
            <a:avLst/>
          </a:prstGeom>
        </p:spPr>
        <p:txBody>
          <a:bodyPr wrap="square">
            <a:spAutoFit/>
          </a:bodyPr>
          <a:lstStyle/>
          <a:p>
            <a:r>
              <a:rPr lang="en-US" dirty="0"/>
              <a:t>Select RX in Attribute drop down and change RX frequency</a:t>
            </a:r>
          </a:p>
        </p:txBody>
      </p:sp>
    </p:spTree>
    <p:extLst>
      <p:ext uri="{BB962C8B-B14F-4D97-AF65-F5344CB8AC3E}">
        <p14:creationId xmlns:p14="http://schemas.microsoft.com/office/powerpoint/2010/main" val="228107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Add-on Features by Model</a:t>
            </a:r>
          </a:p>
        </p:txBody>
      </p:sp>
      <p:pic>
        <p:nvPicPr>
          <p:cNvPr id="5" name="Content Placeholder 4"/>
          <p:cNvPicPr>
            <a:picLocks noGrp="1" noChangeAspect="1"/>
          </p:cNvPicPr>
          <p:nvPr>
            <p:ph idx="1"/>
          </p:nvPr>
        </p:nvPicPr>
        <p:blipFill>
          <a:blip r:embed="rId2"/>
          <a:stretch>
            <a:fillRect/>
          </a:stretch>
        </p:blipFill>
        <p:spPr>
          <a:xfrm>
            <a:off x="1995854" y="2320089"/>
            <a:ext cx="7911089" cy="4449988"/>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cxnSp>
        <p:nvCxnSpPr>
          <p:cNvPr id="6" name="Straight Arrow Connector 5"/>
          <p:cNvCxnSpPr/>
          <p:nvPr/>
        </p:nvCxnSpPr>
        <p:spPr>
          <a:xfrm flipV="1">
            <a:off x="7658100" y="3812522"/>
            <a:ext cx="1117820" cy="4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003868" y="4281854"/>
            <a:ext cx="1772052" cy="646331"/>
          </a:xfrm>
          <a:prstGeom prst="rect">
            <a:avLst/>
          </a:prstGeom>
          <a:noFill/>
        </p:spPr>
        <p:txBody>
          <a:bodyPr wrap="square" rtlCol="0">
            <a:spAutoFit/>
          </a:bodyPr>
          <a:lstStyle/>
          <a:p>
            <a:r>
              <a:rPr lang="en-US" dirty="0">
                <a:solidFill>
                  <a:srgbClr val="C00000"/>
                </a:solidFill>
              </a:rPr>
              <a:t>Example of Utility page</a:t>
            </a:r>
          </a:p>
        </p:txBody>
      </p:sp>
    </p:spTree>
    <p:extLst>
      <p:ext uri="{BB962C8B-B14F-4D97-AF65-F5344CB8AC3E}">
        <p14:creationId xmlns:p14="http://schemas.microsoft.com/office/powerpoint/2010/main" val="637644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Compiling final Design</a:t>
            </a:r>
          </a:p>
        </p:txBody>
      </p:sp>
      <p:pic>
        <p:nvPicPr>
          <p:cNvPr id="5" name="Content Placeholder 4"/>
          <p:cNvPicPr>
            <a:picLocks noGrp="1" noChangeAspect="1"/>
          </p:cNvPicPr>
          <p:nvPr>
            <p:ph idx="1"/>
          </p:nvPr>
        </p:nvPicPr>
        <p:blipFill>
          <a:blip r:embed="rId2"/>
          <a:stretch>
            <a:fillRect/>
          </a:stretch>
        </p:blipFill>
        <p:spPr>
          <a:xfrm>
            <a:off x="1846384" y="2236013"/>
            <a:ext cx="8357543" cy="4701118"/>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cxnSp>
        <p:nvCxnSpPr>
          <p:cNvPr id="6" name="Straight Arrow Connector 5"/>
          <p:cNvCxnSpPr/>
          <p:nvPr/>
        </p:nvCxnSpPr>
        <p:spPr>
          <a:xfrm flipV="1">
            <a:off x="1222131" y="2628900"/>
            <a:ext cx="1740877" cy="9231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378569" y="4821238"/>
            <a:ext cx="2945423" cy="12366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053" y="2822330"/>
            <a:ext cx="1494692" cy="923330"/>
          </a:xfrm>
          <a:prstGeom prst="rect">
            <a:avLst/>
          </a:prstGeom>
          <a:noFill/>
        </p:spPr>
        <p:txBody>
          <a:bodyPr wrap="square" rtlCol="0">
            <a:spAutoFit/>
          </a:bodyPr>
          <a:lstStyle/>
          <a:p>
            <a:r>
              <a:rPr lang="en-US" dirty="0"/>
              <a:t>Compile the final design</a:t>
            </a:r>
          </a:p>
        </p:txBody>
      </p:sp>
      <p:sp>
        <p:nvSpPr>
          <p:cNvPr id="12" name="TextBox 11"/>
          <p:cNvSpPr txBox="1"/>
          <p:nvPr/>
        </p:nvSpPr>
        <p:spPr>
          <a:xfrm>
            <a:off x="7323992" y="3481754"/>
            <a:ext cx="1705708" cy="1200329"/>
          </a:xfrm>
          <a:prstGeom prst="rect">
            <a:avLst/>
          </a:prstGeom>
          <a:noFill/>
        </p:spPr>
        <p:txBody>
          <a:bodyPr wrap="square" rtlCol="0">
            <a:spAutoFit/>
          </a:bodyPr>
          <a:lstStyle/>
          <a:p>
            <a:r>
              <a:rPr lang="en-US" dirty="0">
                <a:solidFill>
                  <a:srgbClr val="C00000"/>
                </a:solidFill>
              </a:rPr>
              <a:t>Look for “Compile Successful” or any errors.</a:t>
            </a:r>
          </a:p>
        </p:txBody>
      </p:sp>
    </p:spTree>
    <p:extLst>
      <p:ext uri="{BB962C8B-B14F-4D97-AF65-F5344CB8AC3E}">
        <p14:creationId xmlns:p14="http://schemas.microsoft.com/office/powerpoint/2010/main" val="1436528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Locating Compiled Output File</a:t>
            </a:r>
          </a:p>
        </p:txBody>
      </p:sp>
      <p:pic>
        <p:nvPicPr>
          <p:cNvPr id="5" name="Content Placeholder 4"/>
          <p:cNvPicPr>
            <a:picLocks noGrp="1" noChangeAspect="1"/>
          </p:cNvPicPr>
          <p:nvPr>
            <p:ph idx="1"/>
          </p:nvPr>
        </p:nvPicPr>
        <p:blipFill>
          <a:blip r:embed="rId2"/>
          <a:stretch>
            <a:fillRect/>
          </a:stretch>
        </p:blipFill>
        <p:spPr>
          <a:xfrm>
            <a:off x="1925514" y="2280524"/>
            <a:ext cx="8137735" cy="4577476"/>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cxnSp>
        <p:nvCxnSpPr>
          <p:cNvPr id="6" name="Straight Arrow Connector 5"/>
          <p:cNvCxnSpPr/>
          <p:nvPr/>
        </p:nvCxnSpPr>
        <p:spPr>
          <a:xfrm flipV="1">
            <a:off x="913202" y="2590392"/>
            <a:ext cx="1117820" cy="4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343" y="3204536"/>
            <a:ext cx="1860171" cy="1200329"/>
          </a:xfrm>
          <a:prstGeom prst="rect">
            <a:avLst/>
          </a:prstGeom>
          <a:noFill/>
        </p:spPr>
        <p:txBody>
          <a:bodyPr wrap="square" rtlCol="0">
            <a:spAutoFit/>
          </a:bodyPr>
          <a:lstStyle/>
          <a:p>
            <a:r>
              <a:rPr lang="en-US" dirty="0"/>
              <a:t>Select “FILE” then select “Open build folder”</a:t>
            </a:r>
          </a:p>
        </p:txBody>
      </p:sp>
    </p:spTree>
    <p:extLst>
      <p:ext uri="{BB962C8B-B14F-4D97-AF65-F5344CB8AC3E}">
        <p14:creationId xmlns:p14="http://schemas.microsoft.com/office/powerpoint/2010/main" val="112785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List of Compiled Design Files</a:t>
            </a:r>
          </a:p>
        </p:txBody>
      </p:sp>
      <p:pic>
        <p:nvPicPr>
          <p:cNvPr id="5" name="Content Placeholder 4"/>
          <p:cNvPicPr>
            <a:picLocks noGrp="1" noChangeAspect="1"/>
          </p:cNvPicPr>
          <p:nvPr>
            <p:ph idx="1"/>
          </p:nvPr>
        </p:nvPicPr>
        <p:blipFill>
          <a:blip r:embed="rId2"/>
          <a:stretch>
            <a:fillRect/>
          </a:stretch>
        </p:blipFill>
        <p:spPr>
          <a:xfrm>
            <a:off x="3253154" y="2250850"/>
            <a:ext cx="8190488" cy="4607150"/>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sp>
        <p:nvSpPr>
          <p:cNvPr id="3" name="TextBox 2"/>
          <p:cNvSpPr txBox="1"/>
          <p:nvPr/>
        </p:nvSpPr>
        <p:spPr>
          <a:xfrm>
            <a:off x="386861" y="2576145"/>
            <a:ext cx="2470639" cy="3970318"/>
          </a:xfrm>
          <a:prstGeom prst="rect">
            <a:avLst/>
          </a:prstGeom>
          <a:noFill/>
        </p:spPr>
        <p:txBody>
          <a:bodyPr wrap="square" rtlCol="0">
            <a:spAutoFit/>
          </a:bodyPr>
          <a:lstStyle/>
          <a:p>
            <a:r>
              <a:rPr lang="en-US" dirty="0"/>
              <a:t>This is a list of all your compiled designs.</a:t>
            </a:r>
          </a:p>
          <a:p>
            <a:r>
              <a:rPr lang="en-US" dirty="0"/>
              <a:t>Copy ONLY the .</a:t>
            </a:r>
            <a:r>
              <a:rPr lang="en-US" dirty="0" err="1"/>
              <a:t>tft</a:t>
            </a:r>
            <a:r>
              <a:rPr lang="en-US" dirty="0"/>
              <a:t> file to the SD card.</a:t>
            </a:r>
          </a:p>
          <a:p>
            <a:endParaRPr lang="en-US" dirty="0"/>
          </a:p>
          <a:p>
            <a:r>
              <a:rPr lang="en-US" dirty="0">
                <a:solidFill>
                  <a:srgbClr val="FF0000"/>
                </a:solidFill>
              </a:rPr>
              <a:t>Note: </a:t>
            </a:r>
          </a:p>
          <a:p>
            <a:endParaRPr lang="en-US" dirty="0">
              <a:solidFill>
                <a:srgbClr val="FF0000"/>
              </a:solidFill>
            </a:endParaRPr>
          </a:p>
          <a:p>
            <a:r>
              <a:rPr lang="en-US" dirty="0">
                <a:solidFill>
                  <a:srgbClr val="FF0000"/>
                </a:solidFill>
              </a:rPr>
              <a:t>The .</a:t>
            </a:r>
            <a:r>
              <a:rPr lang="en-US" dirty="0" err="1">
                <a:solidFill>
                  <a:srgbClr val="FF0000"/>
                </a:solidFill>
              </a:rPr>
              <a:t>tft</a:t>
            </a:r>
            <a:r>
              <a:rPr lang="en-US" dirty="0">
                <a:solidFill>
                  <a:srgbClr val="FF0000"/>
                </a:solidFill>
              </a:rPr>
              <a:t> must be the only file on the SD.</a:t>
            </a:r>
          </a:p>
          <a:p>
            <a:endParaRPr lang="en-US" dirty="0">
              <a:solidFill>
                <a:srgbClr val="FF0000"/>
              </a:solidFill>
            </a:endParaRPr>
          </a:p>
          <a:p>
            <a:r>
              <a:rPr lang="en-US" dirty="0">
                <a:solidFill>
                  <a:srgbClr val="FF0000"/>
                </a:solidFill>
              </a:rPr>
              <a:t>Remember to Remove the SD card after upload finishes.</a:t>
            </a:r>
          </a:p>
        </p:txBody>
      </p:sp>
      <p:cxnSp>
        <p:nvCxnSpPr>
          <p:cNvPr id="7" name="Straight Arrow Connector 6"/>
          <p:cNvCxnSpPr/>
          <p:nvPr/>
        </p:nvCxnSpPr>
        <p:spPr>
          <a:xfrm flipV="1">
            <a:off x="2743200" y="3390491"/>
            <a:ext cx="2542174" cy="1440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928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Configure </a:t>
            </a:r>
            <a:r>
              <a:rPr lang="en-US" dirty="0" err="1">
                <a:solidFill>
                  <a:srgbClr val="FFFF00"/>
                </a:solidFill>
              </a:rPr>
              <a:t>MMDVMHost</a:t>
            </a:r>
            <a:endParaRPr lang="en-US" dirty="0">
              <a:solidFill>
                <a:srgbClr val="FFFF00"/>
              </a:solidFill>
            </a:endParaRPr>
          </a:p>
        </p:txBody>
      </p:sp>
      <p:pic>
        <p:nvPicPr>
          <p:cNvPr id="5" name="Content Placeholder 4"/>
          <p:cNvPicPr>
            <a:picLocks noGrp="1" noChangeAspect="1"/>
          </p:cNvPicPr>
          <p:nvPr>
            <p:ph idx="1"/>
          </p:nvPr>
        </p:nvPicPr>
        <p:blipFill rotWithShape="1">
          <a:blip r:embed="rId2"/>
          <a:srcRect l="19064" t="11553" r="21871"/>
          <a:stretch/>
        </p:blipFill>
        <p:spPr>
          <a:xfrm>
            <a:off x="1512277" y="2306652"/>
            <a:ext cx="5288528" cy="4454633"/>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
        <p:nvSpPr>
          <p:cNvPr id="3" name="TextBox 2"/>
          <p:cNvSpPr txBox="1"/>
          <p:nvPr/>
        </p:nvSpPr>
        <p:spPr>
          <a:xfrm>
            <a:off x="7139354" y="2480685"/>
            <a:ext cx="3719146" cy="3970318"/>
          </a:xfrm>
          <a:prstGeom prst="rect">
            <a:avLst/>
          </a:prstGeom>
          <a:noFill/>
        </p:spPr>
        <p:txBody>
          <a:bodyPr wrap="square" rtlCol="0">
            <a:spAutoFit/>
          </a:bodyPr>
          <a:lstStyle/>
          <a:p>
            <a:endParaRPr lang="en-US" sz="1400" dirty="0"/>
          </a:p>
          <a:p>
            <a:r>
              <a:rPr lang="en-US" sz="1400" dirty="0"/>
              <a:t>Port </a:t>
            </a:r>
          </a:p>
          <a:p>
            <a:pPr marL="742950" lvl="1" indent="-285750">
              <a:buFont typeface="Arial" panose="020B0604020202020204" pitchFamily="34" charset="0"/>
              <a:buChar char="•"/>
            </a:pPr>
            <a:r>
              <a:rPr lang="en-US" sz="1400" dirty="0"/>
              <a:t>For USB connection (with USB-to-TTL adapter or cable): </a:t>
            </a:r>
            <a:r>
              <a:rPr lang="en-US" sz="1400" b="1" dirty="0"/>
              <a:t>dev/ttyUSB0</a:t>
            </a:r>
            <a:r>
              <a:rPr lang="en-US" sz="1400" dirty="0"/>
              <a:t> </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1400" dirty="0"/>
              <a:t>Connected to Raspberry GPIO pins: </a:t>
            </a:r>
            <a:r>
              <a:rPr lang="en-US" sz="1400" b="1" dirty="0"/>
              <a:t>dev/ttyAMA0</a:t>
            </a:r>
            <a:r>
              <a:rPr lang="en-US" sz="1400" dirty="0"/>
              <a:t> </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1400" dirty="0"/>
              <a:t>Connected to your modem/radio board's pin-header: </a:t>
            </a:r>
            <a:r>
              <a:rPr lang="en-US" sz="1400" b="1" dirty="0"/>
              <a:t>Modem</a:t>
            </a:r>
            <a:r>
              <a:rPr lang="en-US" sz="1400" dirty="0"/>
              <a:t> </a:t>
            </a:r>
          </a:p>
          <a:p>
            <a:pPr marL="742950" lvl="1" indent="-285750">
              <a:buFont typeface="Arial" panose="020B0604020202020204" pitchFamily="34" charset="0"/>
              <a:buChar char="•"/>
            </a:pPr>
            <a:endParaRPr lang="en-US" sz="1400" dirty="0"/>
          </a:p>
          <a:p>
            <a:r>
              <a:rPr lang="en-US" sz="1400" dirty="0" err="1"/>
              <a:t>Nextion</a:t>
            </a:r>
            <a:r>
              <a:rPr lang="en-US" sz="1400" dirty="0"/>
              <a:t> Layout: </a:t>
            </a:r>
            <a:r>
              <a:rPr lang="en-US" sz="1400" b="1" dirty="0"/>
              <a:t>ON7LDS L3</a:t>
            </a:r>
            <a:r>
              <a:rPr lang="en-US" sz="1400" dirty="0"/>
              <a:t> (if using my Model 'X' screen layouts)</a:t>
            </a:r>
          </a:p>
          <a:p>
            <a:endParaRPr lang="en-US" sz="1400" dirty="0"/>
          </a:p>
          <a:p>
            <a:r>
              <a:rPr lang="en-US" sz="1400" b="1" dirty="0">
                <a:solidFill>
                  <a:srgbClr val="FF0000"/>
                </a:solidFill>
              </a:rPr>
              <a:t>If you are using a Model 8 screen (</a:t>
            </a:r>
            <a:r>
              <a:rPr lang="en-US" sz="1400" b="1" dirty="0" err="1">
                <a:solidFill>
                  <a:srgbClr val="FF0000"/>
                </a:solidFill>
              </a:rPr>
              <a:t>NextionDriver</a:t>
            </a:r>
            <a:r>
              <a:rPr lang="en-US" sz="1400" b="1" dirty="0">
                <a:solidFill>
                  <a:srgbClr val="FF0000"/>
                </a:solidFill>
              </a:rPr>
              <a:t> installed is mandatory)</a:t>
            </a:r>
            <a:endParaRPr lang="en-US" sz="1400" dirty="0">
              <a:solidFill>
                <a:srgbClr val="FF0000"/>
              </a:solidFill>
            </a:endParaRPr>
          </a:p>
        </p:txBody>
      </p:sp>
      <p:cxnSp>
        <p:nvCxnSpPr>
          <p:cNvPr id="6" name="Straight Arrow Connector 5"/>
          <p:cNvCxnSpPr/>
          <p:nvPr/>
        </p:nvCxnSpPr>
        <p:spPr>
          <a:xfrm flipV="1">
            <a:off x="908424" y="4533969"/>
            <a:ext cx="2353522" cy="319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451231" y="4533969"/>
            <a:ext cx="1688122" cy="8469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156541" y="2919046"/>
            <a:ext cx="2982812" cy="15467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147" y="4465844"/>
            <a:ext cx="1544284" cy="523220"/>
          </a:xfrm>
          <a:prstGeom prst="rect">
            <a:avLst/>
          </a:prstGeom>
          <a:noFill/>
        </p:spPr>
        <p:txBody>
          <a:bodyPr wrap="square" rtlCol="0">
            <a:spAutoFit/>
          </a:bodyPr>
          <a:lstStyle/>
          <a:p>
            <a:r>
              <a:rPr lang="en-US" sz="1400" dirty="0"/>
              <a:t>Display type to </a:t>
            </a:r>
            <a:r>
              <a:rPr lang="en-US" sz="1400" b="1" dirty="0" err="1"/>
              <a:t>Nextion</a:t>
            </a:r>
            <a:r>
              <a:rPr lang="en-US" sz="1400" dirty="0"/>
              <a:t> </a:t>
            </a:r>
          </a:p>
        </p:txBody>
      </p:sp>
    </p:spTree>
    <p:extLst>
      <p:ext uri="{BB962C8B-B14F-4D97-AF65-F5344CB8AC3E}">
        <p14:creationId xmlns:p14="http://schemas.microsoft.com/office/powerpoint/2010/main" val="2104457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Nextion</a:t>
            </a:r>
            <a:r>
              <a:rPr lang="en-US" dirty="0">
                <a:solidFill>
                  <a:srgbClr val="FFFF00"/>
                </a:solidFill>
              </a:rPr>
              <a:t> Display Fields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5" name="Content Placeholder 4"/>
          <p:cNvPicPr>
            <a:picLocks noGrp="1" noChangeAspect="1"/>
          </p:cNvPicPr>
          <p:nvPr>
            <p:ph idx="1"/>
          </p:nvPr>
        </p:nvPicPr>
        <p:blipFill>
          <a:blip r:embed="rId2"/>
          <a:stretch>
            <a:fillRect/>
          </a:stretch>
        </p:blipFill>
        <p:spPr>
          <a:xfrm>
            <a:off x="2576146" y="2311473"/>
            <a:ext cx="6455595" cy="4361889"/>
          </a:xfrm>
          <a:prstGeom prst="rect">
            <a:avLst/>
          </a:prstGeom>
        </p:spPr>
      </p:pic>
      <p:sp>
        <p:nvSpPr>
          <p:cNvPr id="3" name="TextBox 2"/>
          <p:cNvSpPr txBox="1"/>
          <p:nvPr/>
        </p:nvSpPr>
        <p:spPr>
          <a:xfrm>
            <a:off x="9111869" y="2593730"/>
            <a:ext cx="2872045" cy="1477328"/>
          </a:xfrm>
          <a:prstGeom prst="rect">
            <a:avLst/>
          </a:prstGeom>
          <a:noFill/>
        </p:spPr>
        <p:txBody>
          <a:bodyPr wrap="square" rtlCol="0">
            <a:spAutoFit/>
          </a:bodyPr>
          <a:lstStyle/>
          <a:p>
            <a:r>
              <a:rPr lang="en-US" dirty="0"/>
              <a:t>Example of various fields offered in Model 8 designs.  Again must be sure your display has enough memory.</a:t>
            </a:r>
          </a:p>
        </p:txBody>
      </p:sp>
    </p:spTree>
    <p:extLst>
      <p:ext uri="{BB962C8B-B14F-4D97-AF65-F5344CB8AC3E}">
        <p14:creationId xmlns:p14="http://schemas.microsoft.com/office/powerpoint/2010/main" val="1942911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077" y="912122"/>
            <a:ext cx="7366597" cy="706964"/>
          </a:xfrm>
        </p:spPr>
        <p:txBody>
          <a:bodyPr/>
          <a:lstStyle/>
          <a:p>
            <a:pPr algn="r"/>
            <a:r>
              <a:rPr lang="en-US" dirty="0">
                <a:solidFill>
                  <a:srgbClr val="FFFF00"/>
                </a:solidFill>
              </a:rPr>
              <a:t>Utility Screen Example</a:t>
            </a:r>
          </a:p>
        </p:txBody>
      </p:sp>
      <p:pic>
        <p:nvPicPr>
          <p:cNvPr id="5" name="Content Placeholder 4"/>
          <p:cNvPicPr>
            <a:picLocks noGrp="1" noChangeAspect="1"/>
          </p:cNvPicPr>
          <p:nvPr>
            <p:ph idx="1"/>
          </p:nvPr>
        </p:nvPicPr>
        <p:blipFill rotWithShape="1">
          <a:blip r:embed="rId2"/>
          <a:srcRect b="39291"/>
          <a:stretch/>
        </p:blipFill>
        <p:spPr>
          <a:xfrm>
            <a:off x="2540977" y="2380515"/>
            <a:ext cx="5231423" cy="4234606"/>
          </a:xfrm>
        </p:spPr>
      </p:pic>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sp>
        <p:nvSpPr>
          <p:cNvPr id="3" name="TextBox 2"/>
          <p:cNvSpPr txBox="1"/>
          <p:nvPr/>
        </p:nvSpPr>
        <p:spPr>
          <a:xfrm>
            <a:off x="8298581" y="3574488"/>
            <a:ext cx="2999534" cy="923330"/>
          </a:xfrm>
          <a:prstGeom prst="rect">
            <a:avLst/>
          </a:prstGeom>
          <a:noFill/>
        </p:spPr>
        <p:txBody>
          <a:bodyPr wrap="square" rtlCol="0">
            <a:spAutoFit/>
          </a:bodyPr>
          <a:lstStyle/>
          <a:p>
            <a:r>
              <a:rPr lang="en-US" dirty="0"/>
              <a:t>Model 8 Design installed on an Enhanced Display with Touch Screen.</a:t>
            </a:r>
          </a:p>
        </p:txBody>
      </p:sp>
    </p:spTree>
    <p:extLst>
      <p:ext uri="{BB962C8B-B14F-4D97-AF65-F5344CB8AC3E}">
        <p14:creationId xmlns:p14="http://schemas.microsoft.com/office/powerpoint/2010/main" val="2061576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MMDVM Dashboard</a:t>
            </a:r>
          </a:p>
        </p:txBody>
      </p:sp>
      <p:pic>
        <p:nvPicPr>
          <p:cNvPr id="5" name="Content Placeholder 4"/>
          <p:cNvPicPr>
            <a:picLocks noGrp="1" noChangeAspect="1"/>
          </p:cNvPicPr>
          <p:nvPr>
            <p:ph idx="1"/>
          </p:nvPr>
        </p:nvPicPr>
        <p:blipFill rotWithShape="1">
          <a:blip r:embed="rId2"/>
          <a:srcRect t="15846" b="5527"/>
          <a:stretch/>
        </p:blipFill>
        <p:spPr>
          <a:xfrm>
            <a:off x="1828800" y="2391508"/>
            <a:ext cx="7359162" cy="4339710"/>
          </a:xfrm>
        </p:spPr>
      </p:pic>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3341869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Upload Design to Display</a:t>
            </a:r>
          </a:p>
        </p:txBody>
      </p:sp>
      <p:pic>
        <p:nvPicPr>
          <p:cNvPr id="5" name="Content Placeholder 4"/>
          <p:cNvPicPr>
            <a:picLocks noGrp="1" noChangeAspect="1"/>
          </p:cNvPicPr>
          <p:nvPr>
            <p:ph idx="1"/>
          </p:nvPr>
        </p:nvPicPr>
        <p:blipFill rotWithShape="1">
          <a:blip r:embed="rId2"/>
          <a:srcRect l="20078" t="36322" r="24186" b="14584"/>
          <a:stretch/>
        </p:blipFill>
        <p:spPr>
          <a:xfrm>
            <a:off x="1351814" y="2470637"/>
            <a:ext cx="8446780" cy="4185139"/>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16995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you need</a:t>
            </a:r>
          </a:p>
        </p:txBody>
      </p:sp>
      <p:pic>
        <p:nvPicPr>
          <p:cNvPr id="5" name="Content Placeholder 4"/>
          <p:cNvPicPr>
            <a:picLocks noGrp="1" noChangeAspect="1"/>
          </p:cNvPicPr>
          <p:nvPr>
            <p:ph idx="1"/>
          </p:nvPr>
        </p:nvPicPr>
        <p:blipFill rotWithShape="1">
          <a:blip r:embed="rId2"/>
          <a:srcRect l="23799" t="18999" r="20774"/>
          <a:stretch/>
        </p:blipFill>
        <p:spPr>
          <a:xfrm>
            <a:off x="2667442" y="2365131"/>
            <a:ext cx="5465444" cy="4492869"/>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cxnSp>
        <p:nvCxnSpPr>
          <p:cNvPr id="6" name="Straight Arrow Connector 5"/>
          <p:cNvCxnSpPr/>
          <p:nvPr/>
        </p:nvCxnSpPr>
        <p:spPr>
          <a:xfrm flipV="1">
            <a:off x="2011816" y="3012422"/>
            <a:ext cx="1117820" cy="4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011816" y="2664757"/>
            <a:ext cx="1117820" cy="696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2037" y="2227084"/>
            <a:ext cx="1837592" cy="646331"/>
          </a:xfrm>
          <a:prstGeom prst="rect">
            <a:avLst/>
          </a:prstGeom>
          <a:noFill/>
        </p:spPr>
        <p:txBody>
          <a:bodyPr wrap="square" rtlCol="0">
            <a:spAutoFit/>
          </a:bodyPr>
          <a:lstStyle/>
          <a:p>
            <a:r>
              <a:rPr lang="en-US" dirty="0" err="1"/>
              <a:t>Nextion</a:t>
            </a:r>
            <a:r>
              <a:rPr lang="en-US" dirty="0"/>
              <a:t> Editor Application</a:t>
            </a:r>
          </a:p>
        </p:txBody>
      </p:sp>
      <p:sp>
        <p:nvSpPr>
          <p:cNvPr id="9" name="TextBox 8"/>
          <p:cNvSpPr txBox="1"/>
          <p:nvPr/>
        </p:nvSpPr>
        <p:spPr>
          <a:xfrm>
            <a:off x="196591" y="3297088"/>
            <a:ext cx="1916723" cy="369332"/>
          </a:xfrm>
          <a:prstGeom prst="rect">
            <a:avLst/>
          </a:prstGeom>
          <a:noFill/>
        </p:spPr>
        <p:txBody>
          <a:bodyPr wrap="square" rtlCol="0">
            <a:spAutoFit/>
          </a:bodyPr>
          <a:lstStyle/>
          <a:p>
            <a:r>
              <a:rPr lang="en-US" dirty="0"/>
              <a:t>Screen Designs</a:t>
            </a:r>
          </a:p>
        </p:txBody>
      </p:sp>
    </p:spTree>
    <p:extLst>
      <p:ext uri="{BB962C8B-B14F-4D97-AF65-F5344CB8AC3E}">
        <p14:creationId xmlns:p14="http://schemas.microsoft.com/office/powerpoint/2010/main" val="3381072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Display </a:t>
            </a:r>
            <a:r>
              <a:rPr lang="en-US" dirty="0" err="1">
                <a:solidFill>
                  <a:srgbClr val="FFFF00"/>
                </a:solidFill>
              </a:rPr>
              <a:t>Compatability</a:t>
            </a:r>
            <a:endParaRPr lang="en-US" dirty="0">
              <a:solidFill>
                <a:srgbClr val="FFFF00"/>
              </a:solidFill>
            </a:endParaRPr>
          </a:p>
        </p:txBody>
      </p:sp>
      <p:pic>
        <p:nvPicPr>
          <p:cNvPr id="5" name="Content Placeholder 4"/>
          <p:cNvPicPr>
            <a:picLocks noGrp="1" noChangeAspect="1"/>
          </p:cNvPicPr>
          <p:nvPr>
            <p:ph idx="1"/>
          </p:nvPr>
        </p:nvPicPr>
        <p:blipFill>
          <a:blip r:embed="rId2"/>
          <a:stretch>
            <a:fillRect/>
          </a:stretch>
        </p:blipFill>
        <p:spPr>
          <a:xfrm>
            <a:off x="2338756" y="2239109"/>
            <a:ext cx="3464168" cy="4618891"/>
          </a:xfrm>
        </p:spPr>
      </p:pic>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sp>
        <p:nvSpPr>
          <p:cNvPr id="6" name="TextBox 5"/>
          <p:cNvSpPr txBox="1"/>
          <p:nvPr/>
        </p:nvSpPr>
        <p:spPr>
          <a:xfrm>
            <a:off x="6453553" y="2681653"/>
            <a:ext cx="5424855" cy="1200329"/>
          </a:xfrm>
          <a:prstGeom prst="rect">
            <a:avLst/>
          </a:prstGeom>
          <a:noFill/>
        </p:spPr>
        <p:txBody>
          <a:bodyPr wrap="square" rtlCol="0">
            <a:spAutoFit/>
          </a:bodyPr>
          <a:lstStyle/>
          <a:p>
            <a:r>
              <a:rPr lang="en-US" dirty="0"/>
              <a:t>It's not a </a:t>
            </a:r>
            <a:r>
              <a:rPr lang="en-US" dirty="0" err="1"/>
              <a:t>nextion</a:t>
            </a:r>
            <a:r>
              <a:rPr lang="en-US" dirty="0"/>
              <a:t> screen - it's a TJC (Chinese) version. Not compatible with </a:t>
            </a:r>
            <a:r>
              <a:rPr lang="en-US" dirty="0" err="1"/>
              <a:t>nextion</a:t>
            </a:r>
            <a:r>
              <a:rPr lang="en-US" dirty="0"/>
              <a:t> files. I found that out the hard way and bought a original  </a:t>
            </a:r>
            <a:r>
              <a:rPr lang="en-US" dirty="0" err="1"/>
              <a:t>nextion</a:t>
            </a:r>
            <a:r>
              <a:rPr lang="en-US" dirty="0"/>
              <a:t> screen.</a:t>
            </a:r>
          </a:p>
        </p:txBody>
      </p:sp>
      <p:cxnSp>
        <p:nvCxnSpPr>
          <p:cNvPr id="7" name="Straight Arrow Connector 6"/>
          <p:cNvCxnSpPr/>
          <p:nvPr/>
        </p:nvCxnSpPr>
        <p:spPr>
          <a:xfrm flipH="1">
            <a:off x="3771900" y="3881982"/>
            <a:ext cx="2681653" cy="11999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07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Dual Time Slot Display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3" name="Picture 2"/>
          <p:cNvPicPr>
            <a:picLocks noChangeAspect="1"/>
          </p:cNvPicPr>
          <p:nvPr/>
        </p:nvPicPr>
        <p:blipFill rotWithShape="1">
          <a:blip r:embed="rId2"/>
          <a:srcRect t="28205" b="20384"/>
          <a:stretch/>
        </p:blipFill>
        <p:spPr>
          <a:xfrm>
            <a:off x="2152650" y="2426676"/>
            <a:ext cx="6464649" cy="4431324"/>
          </a:xfrm>
          <a:prstGeom prst="rect">
            <a:avLst/>
          </a:prstGeom>
        </p:spPr>
      </p:pic>
      <p:sp>
        <p:nvSpPr>
          <p:cNvPr id="5" name="TextBox 4"/>
          <p:cNvSpPr txBox="1"/>
          <p:nvPr/>
        </p:nvSpPr>
        <p:spPr>
          <a:xfrm>
            <a:off x="8836269" y="3024554"/>
            <a:ext cx="2927839" cy="646331"/>
          </a:xfrm>
          <a:prstGeom prst="rect">
            <a:avLst/>
          </a:prstGeom>
          <a:noFill/>
        </p:spPr>
        <p:txBody>
          <a:bodyPr wrap="square" rtlCol="0">
            <a:spAutoFit/>
          </a:bodyPr>
          <a:lstStyle/>
          <a:p>
            <a:r>
              <a:rPr lang="en-US" dirty="0"/>
              <a:t>Model 7 Design installed on an enhanced display</a:t>
            </a:r>
          </a:p>
        </p:txBody>
      </p:sp>
    </p:spTree>
    <p:extLst>
      <p:ext uri="{BB962C8B-B14F-4D97-AF65-F5344CB8AC3E}">
        <p14:creationId xmlns:p14="http://schemas.microsoft.com/office/powerpoint/2010/main" val="578346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Dual Display Screen Capability</a:t>
            </a:r>
          </a:p>
        </p:txBody>
      </p:sp>
      <p:pic>
        <p:nvPicPr>
          <p:cNvPr id="5" name="Content Placeholder 4"/>
          <p:cNvPicPr>
            <a:picLocks noGrp="1" noChangeAspect="1"/>
          </p:cNvPicPr>
          <p:nvPr>
            <p:ph idx="1"/>
          </p:nvPr>
        </p:nvPicPr>
        <p:blipFill rotWithShape="1">
          <a:blip r:embed="rId2"/>
          <a:srcRect b="33114"/>
          <a:stretch/>
        </p:blipFill>
        <p:spPr>
          <a:xfrm>
            <a:off x="1482826" y="2383691"/>
            <a:ext cx="8621325" cy="4324839"/>
          </a:xfrm>
        </p:spPr>
      </p:pic>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493113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JumboSpot</a:t>
            </a:r>
            <a:r>
              <a:rPr lang="en-US" dirty="0">
                <a:solidFill>
                  <a:srgbClr val="FFFF00"/>
                </a:solidFill>
              </a:rPr>
              <a:t> Display Configuration</a:t>
            </a:r>
          </a:p>
        </p:txBody>
      </p:sp>
      <p:pic>
        <p:nvPicPr>
          <p:cNvPr id="5" name="Content Placeholder 4"/>
          <p:cNvPicPr>
            <a:picLocks noGrp="1" noChangeAspect="1"/>
          </p:cNvPicPr>
          <p:nvPr>
            <p:ph idx="1"/>
          </p:nvPr>
        </p:nvPicPr>
        <p:blipFill rotWithShape="1">
          <a:blip r:embed="rId2"/>
          <a:srcRect l="-100" r="1"/>
          <a:stretch/>
        </p:blipFill>
        <p:spPr>
          <a:xfrm>
            <a:off x="4580792" y="2603500"/>
            <a:ext cx="1909331" cy="3416300"/>
          </a:xfrm>
        </p:spPr>
      </p:pic>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1984876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Example of Display</a:t>
            </a:r>
          </a:p>
        </p:txBody>
      </p:sp>
      <p:pic>
        <p:nvPicPr>
          <p:cNvPr id="5" name="Content Placeholder 4"/>
          <p:cNvPicPr>
            <a:picLocks noGrp="1" noChangeAspect="1"/>
          </p:cNvPicPr>
          <p:nvPr>
            <p:ph idx="1"/>
          </p:nvPr>
        </p:nvPicPr>
        <p:blipFill>
          <a:blip r:embed="rId2"/>
          <a:stretch>
            <a:fillRect/>
          </a:stretch>
        </p:blipFill>
        <p:spPr>
          <a:xfrm>
            <a:off x="2024023" y="2603500"/>
            <a:ext cx="7024766" cy="3416300"/>
          </a:xfrm>
        </p:spPr>
      </p:pic>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111198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Extended Antenna Option</a:t>
            </a:r>
          </a:p>
        </p:txBody>
      </p:sp>
      <p:pic>
        <p:nvPicPr>
          <p:cNvPr id="5" name="Content Placeholder 4"/>
          <p:cNvPicPr>
            <a:picLocks noGrp="1" noChangeAspect="1"/>
          </p:cNvPicPr>
          <p:nvPr>
            <p:ph idx="1"/>
          </p:nvPr>
        </p:nvPicPr>
        <p:blipFill>
          <a:blip r:embed="rId2"/>
          <a:stretch>
            <a:fillRect/>
          </a:stretch>
        </p:blipFill>
        <p:spPr>
          <a:xfrm>
            <a:off x="3692769" y="2383935"/>
            <a:ext cx="3270739" cy="4360985"/>
          </a:xfrm>
        </p:spPr>
      </p:pic>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576422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Zumspot</a:t>
            </a:r>
            <a:r>
              <a:rPr lang="en-US" dirty="0">
                <a:solidFill>
                  <a:srgbClr val="FFFF00"/>
                </a:solidFill>
              </a:rPr>
              <a:t> with </a:t>
            </a:r>
            <a:r>
              <a:rPr lang="en-US" dirty="0" err="1">
                <a:solidFill>
                  <a:srgbClr val="FFFF00"/>
                </a:solidFill>
              </a:rPr>
              <a:t>Nextion</a:t>
            </a:r>
            <a:r>
              <a:rPr lang="en-US" dirty="0">
                <a:solidFill>
                  <a:srgbClr val="FFFF00"/>
                </a:solidFill>
              </a:rPr>
              <a:t> Display</a:t>
            </a:r>
          </a:p>
        </p:txBody>
      </p:sp>
      <p:pic>
        <p:nvPicPr>
          <p:cNvPr id="5" name="Content Placeholder 4"/>
          <p:cNvPicPr>
            <a:picLocks noGrp="1" noChangeAspect="1"/>
          </p:cNvPicPr>
          <p:nvPr>
            <p:ph idx="1"/>
          </p:nvPr>
        </p:nvPicPr>
        <p:blipFill>
          <a:blip r:embed="rId2"/>
          <a:stretch>
            <a:fillRect/>
          </a:stretch>
        </p:blipFill>
        <p:spPr>
          <a:xfrm>
            <a:off x="4255294" y="2603500"/>
            <a:ext cx="2562225" cy="3416300"/>
          </a:xfrm>
        </p:spPr>
      </p:pic>
      <p:sp>
        <p:nvSpPr>
          <p:cNvPr id="4" name="Slide Number Placeholder 3"/>
          <p:cNvSpPr>
            <a:spLocks noGrp="1"/>
          </p:cNvSpPr>
          <p:nvPr>
            <p:ph type="sldNum" sz="quarter" idx="12"/>
          </p:nvPr>
        </p:nvSpPr>
        <p:spPr/>
        <p:txBody>
          <a:bodyPr/>
          <a:lstStyle/>
          <a:p>
            <a:fld id="{D57F1E4F-1CFF-5643-939E-217C01CDF565}" type="slidenum">
              <a:rPr lang="en-US" smtClean="0"/>
              <a:pPr/>
              <a:t>36</a:t>
            </a:fld>
            <a:endParaRPr lang="en-US" dirty="0"/>
          </a:p>
        </p:txBody>
      </p:sp>
      <p:sp>
        <p:nvSpPr>
          <p:cNvPr id="3" name="TextBox 2"/>
          <p:cNvSpPr txBox="1"/>
          <p:nvPr/>
        </p:nvSpPr>
        <p:spPr>
          <a:xfrm>
            <a:off x="7658100" y="2699237"/>
            <a:ext cx="3156438" cy="646331"/>
          </a:xfrm>
          <a:prstGeom prst="rect">
            <a:avLst/>
          </a:prstGeom>
          <a:noFill/>
        </p:spPr>
        <p:txBody>
          <a:bodyPr wrap="square" rtlCol="0">
            <a:spAutoFit/>
          </a:bodyPr>
          <a:lstStyle/>
          <a:p>
            <a:r>
              <a:rPr lang="en-US" dirty="0"/>
              <a:t>If connecting an OLED display – use GPIO Pins</a:t>
            </a:r>
          </a:p>
        </p:txBody>
      </p:sp>
      <p:cxnSp>
        <p:nvCxnSpPr>
          <p:cNvPr id="7" name="Straight Arrow Connector 6"/>
          <p:cNvCxnSpPr/>
          <p:nvPr/>
        </p:nvCxnSpPr>
        <p:spPr>
          <a:xfrm flipH="1">
            <a:off x="5535660" y="2910254"/>
            <a:ext cx="2052102" cy="2022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702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278" y="679572"/>
            <a:ext cx="8761413" cy="1093257"/>
          </a:xfrm>
        </p:spPr>
        <p:txBody>
          <a:bodyPr/>
          <a:lstStyle/>
          <a:p>
            <a:pPr algn="ctr"/>
            <a:r>
              <a:rPr lang="en-US" dirty="0">
                <a:solidFill>
                  <a:srgbClr val="FFFF00"/>
                </a:solidFill>
              </a:rPr>
              <a:t>Connecting OLED to </a:t>
            </a:r>
            <a:r>
              <a:rPr lang="en-US" dirty="0" err="1">
                <a:solidFill>
                  <a:srgbClr val="FFFF00"/>
                </a:solidFill>
              </a:rPr>
              <a:t>Zumspot</a:t>
            </a:r>
            <a:br>
              <a:rPr lang="en-US" dirty="0">
                <a:solidFill>
                  <a:srgbClr val="FFFF00"/>
                </a:solidFill>
              </a:rPr>
            </a:br>
            <a:r>
              <a:rPr lang="en-US" dirty="0">
                <a:solidFill>
                  <a:srgbClr val="FFFF00"/>
                </a:solidFill>
              </a:rPr>
              <a:t>MUST USE GPIO PINS!</a:t>
            </a:r>
          </a:p>
        </p:txBody>
      </p:sp>
      <p:pic>
        <p:nvPicPr>
          <p:cNvPr id="5" name="Content Placeholder 4"/>
          <p:cNvPicPr>
            <a:picLocks noGrp="1" noChangeAspect="1"/>
          </p:cNvPicPr>
          <p:nvPr>
            <p:ph idx="1"/>
          </p:nvPr>
        </p:nvPicPr>
        <p:blipFill>
          <a:blip r:embed="rId2"/>
          <a:stretch>
            <a:fillRect/>
          </a:stretch>
        </p:blipFill>
        <p:spPr>
          <a:xfrm>
            <a:off x="660330" y="2270125"/>
            <a:ext cx="4702245" cy="3869556"/>
          </a:xfrm>
        </p:spPr>
      </p:pic>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sp>
        <p:nvSpPr>
          <p:cNvPr id="6" name="TextBox 5"/>
          <p:cNvSpPr txBox="1"/>
          <p:nvPr/>
        </p:nvSpPr>
        <p:spPr>
          <a:xfrm>
            <a:off x="5753101" y="3216870"/>
            <a:ext cx="5921664" cy="1477328"/>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dirty="0"/>
              <a:t>Do NOT connect the OLED to the LCD pads on the </a:t>
            </a:r>
            <a:r>
              <a:rPr lang="en-US" dirty="0" err="1"/>
              <a:t>Zumspot</a:t>
            </a:r>
            <a:r>
              <a:rPr lang="en-US" dirty="0"/>
              <a:t> board.  </a:t>
            </a:r>
          </a:p>
          <a:p>
            <a:pPr marL="285750" indent="-285750">
              <a:buFont typeface="Arial" panose="020B0604020202020204" pitchFamily="34" charset="0"/>
              <a:buChar char="•"/>
            </a:pPr>
            <a:r>
              <a:rPr lang="en-US" dirty="0">
                <a:solidFill>
                  <a:srgbClr val="FF0000"/>
                </a:solidFill>
              </a:rPr>
              <a:t>The OLED is addressed from the Pi NOT the </a:t>
            </a:r>
            <a:r>
              <a:rPr lang="en-US" dirty="0" err="1">
                <a:solidFill>
                  <a:srgbClr val="FF0000"/>
                </a:solidFill>
              </a:rPr>
              <a:t>Zumspot</a:t>
            </a:r>
            <a:r>
              <a:rPr lang="en-US" dirty="0"/>
              <a:t>, the I2C pads are connected to the </a:t>
            </a:r>
            <a:r>
              <a:rPr lang="en-US" dirty="0" err="1"/>
              <a:t>Zumspot</a:t>
            </a:r>
            <a:r>
              <a:rPr lang="en-US" dirty="0"/>
              <a:t> processor.</a:t>
            </a:r>
          </a:p>
        </p:txBody>
      </p:sp>
    </p:spTree>
    <p:extLst>
      <p:ext uri="{BB962C8B-B14F-4D97-AF65-F5344CB8AC3E}">
        <p14:creationId xmlns:p14="http://schemas.microsoft.com/office/powerpoint/2010/main" val="1422833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GPIO Header Connections</a:t>
            </a:r>
          </a:p>
        </p:txBody>
      </p:sp>
      <p:pic>
        <p:nvPicPr>
          <p:cNvPr id="5" name="Content Placeholder 4"/>
          <p:cNvPicPr>
            <a:picLocks noGrp="1" noChangeAspect="1"/>
          </p:cNvPicPr>
          <p:nvPr>
            <p:ph idx="1"/>
          </p:nvPr>
        </p:nvPicPr>
        <p:blipFill>
          <a:blip r:embed="rId2"/>
          <a:stretch>
            <a:fillRect/>
          </a:stretch>
        </p:blipFill>
        <p:spPr>
          <a:xfrm>
            <a:off x="2844351" y="2322146"/>
            <a:ext cx="4268625" cy="4454218"/>
          </a:xfrm>
        </p:spPr>
      </p:pic>
      <p:sp>
        <p:nvSpPr>
          <p:cNvPr id="4" name="Slide Number Placeholder 3"/>
          <p:cNvSpPr>
            <a:spLocks noGrp="1"/>
          </p:cNvSpPr>
          <p:nvPr>
            <p:ph type="sldNum" sz="quarter" idx="12"/>
          </p:nvPr>
        </p:nvSpPr>
        <p:spPr/>
        <p:txBody>
          <a:bodyPr/>
          <a:lstStyle/>
          <a:p>
            <a:fld id="{D57F1E4F-1CFF-5643-939E-217C01CDF565}" type="slidenum">
              <a:rPr lang="en-US" smtClean="0"/>
              <a:pPr/>
              <a:t>38</a:t>
            </a:fld>
            <a:endParaRPr lang="en-US" dirty="0"/>
          </a:p>
        </p:txBody>
      </p:sp>
      <p:sp>
        <p:nvSpPr>
          <p:cNvPr id="6" name="TextBox 5"/>
          <p:cNvSpPr txBox="1"/>
          <p:nvPr/>
        </p:nvSpPr>
        <p:spPr>
          <a:xfrm>
            <a:off x="320959" y="2490399"/>
            <a:ext cx="2285999" cy="1631216"/>
          </a:xfrm>
          <a:prstGeom prst="rect">
            <a:avLst/>
          </a:prstGeom>
          <a:noFill/>
        </p:spPr>
        <p:txBody>
          <a:bodyPr wrap="square" rtlCol="0">
            <a:spAutoFit/>
          </a:bodyPr>
          <a:lstStyle/>
          <a:p>
            <a:r>
              <a:rPr lang="en-US" dirty="0"/>
              <a:t>Note:</a:t>
            </a:r>
          </a:p>
          <a:p>
            <a:endParaRPr lang="en-US" dirty="0"/>
          </a:p>
          <a:p>
            <a:r>
              <a:rPr lang="en-US" dirty="0"/>
              <a:t>OLED connects to </a:t>
            </a:r>
            <a:r>
              <a:rPr lang="en-US" sz="2800" dirty="0">
                <a:solidFill>
                  <a:srgbClr val="FF0000"/>
                </a:solidFill>
              </a:rPr>
              <a:t>3V</a:t>
            </a:r>
            <a:r>
              <a:rPr lang="en-US" dirty="0"/>
              <a:t>  SDA1  SCL1  GND</a:t>
            </a:r>
          </a:p>
        </p:txBody>
      </p:sp>
      <p:sp>
        <p:nvSpPr>
          <p:cNvPr id="7" name="TextBox 6"/>
          <p:cNvSpPr txBox="1"/>
          <p:nvPr/>
        </p:nvSpPr>
        <p:spPr>
          <a:xfrm>
            <a:off x="7587762" y="2628899"/>
            <a:ext cx="3226776" cy="1354217"/>
          </a:xfrm>
          <a:prstGeom prst="rect">
            <a:avLst/>
          </a:prstGeom>
          <a:noFill/>
        </p:spPr>
        <p:txBody>
          <a:bodyPr wrap="square" rtlCol="0">
            <a:spAutoFit/>
          </a:bodyPr>
          <a:lstStyle/>
          <a:p>
            <a:r>
              <a:rPr lang="en-US" dirty="0"/>
              <a:t>Note:</a:t>
            </a:r>
          </a:p>
          <a:p>
            <a:endParaRPr lang="en-US" dirty="0"/>
          </a:p>
          <a:p>
            <a:r>
              <a:rPr lang="en-US" dirty="0" err="1"/>
              <a:t>Nextion</a:t>
            </a:r>
            <a:r>
              <a:rPr lang="en-US" dirty="0"/>
              <a:t> connects to the </a:t>
            </a:r>
            <a:r>
              <a:rPr lang="en-US" sz="2800" dirty="0">
                <a:solidFill>
                  <a:srgbClr val="FF0000"/>
                </a:solidFill>
              </a:rPr>
              <a:t>5V</a:t>
            </a:r>
            <a:r>
              <a:rPr lang="en-US" dirty="0"/>
              <a:t> TXD0 RXD0 and GND</a:t>
            </a:r>
          </a:p>
        </p:txBody>
      </p:sp>
      <p:sp>
        <p:nvSpPr>
          <p:cNvPr id="9" name="Rectangle 8"/>
          <p:cNvSpPr/>
          <p:nvPr/>
        </p:nvSpPr>
        <p:spPr>
          <a:xfrm>
            <a:off x="7112976" y="2536567"/>
            <a:ext cx="617477" cy="1569660"/>
          </a:xfrm>
          <a:prstGeom prst="rect">
            <a:avLst/>
          </a:prstGeom>
        </p:spPr>
        <p:txBody>
          <a:bodyPr wrap="none">
            <a:spAutoFit/>
          </a:bodyPr>
          <a:lstStyle/>
          <a:p>
            <a:pPr algn="ctr"/>
            <a:r>
              <a:rPr lang="en-US" sz="9600" dirty="0">
                <a:ln w="9525">
                  <a:solidFill>
                    <a:schemeClr val="bg1"/>
                  </a:solidFill>
                  <a:prstDash val="solid"/>
                </a:ln>
                <a:solidFill>
                  <a:srgbClr val="FF0000"/>
                </a:solidFill>
              </a:rPr>
              <a:t>}</a:t>
            </a:r>
          </a:p>
        </p:txBody>
      </p:sp>
      <p:sp>
        <p:nvSpPr>
          <p:cNvPr id="10" name="Rectangle 9"/>
          <p:cNvSpPr/>
          <p:nvPr/>
        </p:nvSpPr>
        <p:spPr>
          <a:xfrm rot="5400000">
            <a:off x="2071508" y="2675065"/>
            <a:ext cx="1200329" cy="1477328"/>
          </a:xfrm>
          <a:prstGeom prst="rect">
            <a:avLst/>
          </a:prstGeom>
        </p:spPr>
        <p:txBody>
          <a:bodyPr vert="vert" wrap="square" tIns="0" rIns="0" bIns="0" anchor="ctr" anchorCtr="0">
            <a:spAutoFit/>
          </a:bodyPr>
          <a:lstStyle/>
          <a:p>
            <a:pPr algn="ctr"/>
            <a:r>
              <a:rPr lang="en-US" sz="7200" dirty="0">
                <a:ln w="9525">
                  <a:solidFill>
                    <a:schemeClr val="bg1"/>
                  </a:solidFill>
                  <a:prstDash val="solid"/>
                </a:ln>
                <a:solidFill>
                  <a:srgbClr val="FF0000"/>
                </a:solidFill>
              </a:rPr>
              <a:t>}</a:t>
            </a:r>
          </a:p>
        </p:txBody>
      </p:sp>
      <p:sp>
        <p:nvSpPr>
          <p:cNvPr id="3" name="TextBox 2"/>
          <p:cNvSpPr txBox="1"/>
          <p:nvPr/>
        </p:nvSpPr>
        <p:spPr>
          <a:xfrm>
            <a:off x="7666892" y="4198559"/>
            <a:ext cx="3147646" cy="646331"/>
          </a:xfrm>
          <a:prstGeom prst="rect">
            <a:avLst/>
          </a:prstGeom>
          <a:noFill/>
        </p:spPr>
        <p:txBody>
          <a:bodyPr wrap="square" rtlCol="0">
            <a:spAutoFit/>
          </a:bodyPr>
          <a:lstStyle/>
          <a:p>
            <a:r>
              <a:rPr lang="en-US" dirty="0"/>
              <a:t>See next slide for connection to </a:t>
            </a:r>
            <a:r>
              <a:rPr lang="en-US" dirty="0" err="1"/>
              <a:t>ZumSpot</a:t>
            </a:r>
            <a:endParaRPr lang="en-US" dirty="0"/>
          </a:p>
        </p:txBody>
      </p:sp>
    </p:spTree>
    <p:extLst>
      <p:ext uri="{BB962C8B-B14F-4D97-AF65-F5344CB8AC3E}">
        <p14:creationId xmlns:p14="http://schemas.microsoft.com/office/powerpoint/2010/main" val="1426468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Connection </a:t>
            </a:r>
            <a:r>
              <a:rPr lang="en-US" dirty="0" err="1">
                <a:solidFill>
                  <a:srgbClr val="FFFF00"/>
                </a:solidFill>
              </a:rPr>
              <a:t>Nextion</a:t>
            </a:r>
            <a:r>
              <a:rPr lang="en-US" dirty="0">
                <a:solidFill>
                  <a:srgbClr val="FFFF00"/>
                </a:solidFill>
              </a:rPr>
              <a:t> to </a:t>
            </a:r>
            <a:r>
              <a:rPr lang="en-US" dirty="0" err="1">
                <a:solidFill>
                  <a:srgbClr val="FFFF00"/>
                </a:solidFill>
              </a:rPr>
              <a:t>Zumspot</a:t>
            </a:r>
            <a:endParaRPr lang="en-US" dirty="0">
              <a:solidFill>
                <a:srgbClr val="FFFF00"/>
              </a:solidFill>
            </a:endParaRPr>
          </a:p>
        </p:txBody>
      </p:sp>
      <p:pic>
        <p:nvPicPr>
          <p:cNvPr id="5" name="Content Placeholder 4"/>
          <p:cNvPicPr>
            <a:picLocks noGrp="1" noChangeAspect="1"/>
          </p:cNvPicPr>
          <p:nvPr>
            <p:ph idx="1"/>
          </p:nvPr>
        </p:nvPicPr>
        <p:blipFill>
          <a:blip r:embed="rId2"/>
          <a:stretch>
            <a:fillRect/>
          </a:stretch>
        </p:blipFill>
        <p:spPr>
          <a:xfrm>
            <a:off x="4026878" y="2298944"/>
            <a:ext cx="3419292" cy="4559056"/>
          </a:xfrm>
        </p:spPr>
      </p:pic>
      <p:sp>
        <p:nvSpPr>
          <p:cNvPr id="4" name="Slide Number Placeholder 3"/>
          <p:cNvSpPr>
            <a:spLocks noGrp="1"/>
          </p:cNvSpPr>
          <p:nvPr>
            <p:ph type="sldNum" sz="quarter" idx="12"/>
          </p:nvPr>
        </p:nvSpPr>
        <p:spPr/>
        <p:txBody>
          <a:bodyPr/>
          <a:lstStyle/>
          <a:p>
            <a:fld id="{D57F1E4F-1CFF-5643-939E-217C01CDF565}" type="slidenum">
              <a:rPr lang="en-US" smtClean="0"/>
              <a:pPr/>
              <a:t>39</a:t>
            </a:fld>
            <a:endParaRPr lang="en-US" dirty="0"/>
          </a:p>
        </p:txBody>
      </p:sp>
      <p:sp>
        <p:nvSpPr>
          <p:cNvPr id="6" name="TextBox 5"/>
          <p:cNvSpPr txBox="1"/>
          <p:nvPr/>
        </p:nvSpPr>
        <p:spPr>
          <a:xfrm>
            <a:off x="7939454" y="2725615"/>
            <a:ext cx="3719146" cy="523220"/>
          </a:xfrm>
          <a:prstGeom prst="rect">
            <a:avLst/>
          </a:prstGeom>
          <a:noFill/>
        </p:spPr>
        <p:txBody>
          <a:bodyPr wrap="square" rtlCol="0">
            <a:spAutoFit/>
          </a:bodyPr>
          <a:lstStyle/>
          <a:p>
            <a:r>
              <a:rPr lang="en-US" dirty="0" err="1"/>
              <a:t>Nextion</a:t>
            </a:r>
            <a:r>
              <a:rPr lang="en-US" dirty="0"/>
              <a:t> Display requires </a:t>
            </a:r>
            <a:r>
              <a:rPr lang="en-US" sz="2800" dirty="0">
                <a:solidFill>
                  <a:srgbClr val="FF0000"/>
                </a:solidFill>
              </a:rPr>
              <a:t>5V</a:t>
            </a:r>
          </a:p>
        </p:txBody>
      </p:sp>
      <p:sp>
        <p:nvSpPr>
          <p:cNvPr id="7" name="TextBox 6"/>
          <p:cNvSpPr txBox="1"/>
          <p:nvPr/>
        </p:nvSpPr>
        <p:spPr>
          <a:xfrm>
            <a:off x="703384" y="4209140"/>
            <a:ext cx="3094893" cy="369332"/>
          </a:xfrm>
          <a:prstGeom prst="rect">
            <a:avLst/>
          </a:prstGeom>
          <a:noFill/>
        </p:spPr>
        <p:txBody>
          <a:bodyPr wrap="square" rtlCol="0">
            <a:spAutoFit/>
          </a:bodyPr>
          <a:lstStyle/>
          <a:p>
            <a:r>
              <a:rPr lang="en-US" dirty="0"/>
              <a:t>Data TX  RX connections</a:t>
            </a:r>
          </a:p>
        </p:txBody>
      </p:sp>
      <p:cxnSp>
        <p:nvCxnSpPr>
          <p:cNvPr id="8" name="Straight Arrow Connector 7"/>
          <p:cNvCxnSpPr/>
          <p:nvPr/>
        </p:nvCxnSpPr>
        <p:spPr>
          <a:xfrm flipH="1">
            <a:off x="5394068" y="3200400"/>
            <a:ext cx="3697178" cy="7825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602523" y="4578472"/>
            <a:ext cx="2048608" cy="4595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3384" y="4853326"/>
            <a:ext cx="2751993" cy="523220"/>
          </a:xfrm>
          <a:prstGeom prst="rect">
            <a:avLst/>
          </a:prstGeom>
          <a:noFill/>
        </p:spPr>
        <p:txBody>
          <a:bodyPr wrap="square" rtlCol="0">
            <a:spAutoFit/>
          </a:bodyPr>
          <a:lstStyle/>
          <a:p>
            <a:r>
              <a:rPr lang="en-US" dirty="0"/>
              <a:t>Power port here is </a:t>
            </a:r>
            <a:r>
              <a:rPr lang="en-US" sz="2800" dirty="0">
                <a:solidFill>
                  <a:srgbClr val="FF0000"/>
                </a:solidFill>
              </a:rPr>
              <a:t>3V</a:t>
            </a:r>
          </a:p>
        </p:txBody>
      </p:sp>
    </p:spTree>
    <p:extLst>
      <p:ext uri="{BB962C8B-B14F-4D97-AF65-F5344CB8AC3E}">
        <p14:creationId xmlns:p14="http://schemas.microsoft.com/office/powerpoint/2010/main" val="3185639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Github</a:t>
            </a:r>
            <a:r>
              <a:rPr lang="en-US" dirty="0">
                <a:solidFill>
                  <a:srgbClr val="FFFF00"/>
                </a:solidFill>
              </a:rPr>
              <a:t> Repository</a:t>
            </a:r>
          </a:p>
        </p:txBody>
      </p:sp>
      <p:pic>
        <p:nvPicPr>
          <p:cNvPr id="5" name="Content Placeholder 4"/>
          <p:cNvPicPr>
            <a:picLocks noGrp="1" noChangeAspect="1"/>
          </p:cNvPicPr>
          <p:nvPr>
            <p:ph idx="1"/>
          </p:nvPr>
        </p:nvPicPr>
        <p:blipFill rotWithShape="1">
          <a:blip r:embed="rId2"/>
          <a:srcRect l="13066" t="43149" r="15106" b="14774"/>
          <a:stretch/>
        </p:blipFill>
        <p:spPr>
          <a:xfrm>
            <a:off x="1154953" y="2373922"/>
            <a:ext cx="10041528" cy="4202724"/>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cxnSp>
        <p:nvCxnSpPr>
          <p:cNvPr id="6" name="Straight Arrow Connector 5"/>
          <p:cNvCxnSpPr/>
          <p:nvPr/>
        </p:nvCxnSpPr>
        <p:spPr>
          <a:xfrm flipV="1">
            <a:off x="984738" y="4085083"/>
            <a:ext cx="729125" cy="3253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090246" y="4410399"/>
            <a:ext cx="623617" cy="1846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6715" y="4410399"/>
            <a:ext cx="2690446" cy="369332"/>
          </a:xfrm>
          <a:prstGeom prst="rect">
            <a:avLst/>
          </a:prstGeom>
          <a:noFill/>
        </p:spPr>
        <p:txBody>
          <a:bodyPr wrap="square" rtlCol="0">
            <a:spAutoFit/>
          </a:bodyPr>
          <a:lstStyle/>
          <a:p>
            <a:r>
              <a:rPr lang="en-US" dirty="0"/>
              <a:t>Directory</a:t>
            </a:r>
          </a:p>
        </p:txBody>
      </p:sp>
    </p:spTree>
    <p:extLst>
      <p:ext uri="{BB962C8B-B14F-4D97-AF65-F5344CB8AC3E}">
        <p14:creationId xmlns:p14="http://schemas.microsoft.com/office/powerpoint/2010/main" val="1937599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330" y="679572"/>
            <a:ext cx="8761413" cy="1118901"/>
          </a:xfrm>
        </p:spPr>
        <p:txBody>
          <a:bodyPr/>
          <a:lstStyle/>
          <a:p>
            <a:pPr algn="ctr"/>
            <a:r>
              <a:rPr lang="en-US" dirty="0">
                <a:solidFill>
                  <a:srgbClr val="FFFF00"/>
                </a:solidFill>
              </a:rPr>
              <a:t>Standard </a:t>
            </a:r>
            <a:r>
              <a:rPr lang="en-US" dirty="0" err="1">
                <a:solidFill>
                  <a:srgbClr val="FFFF00"/>
                </a:solidFill>
              </a:rPr>
              <a:t>Nextion</a:t>
            </a:r>
            <a:r>
              <a:rPr lang="en-US" dirty="0">
                <a:solidFill>
                  <a:srgbClr val="FFFF00"/>
                </a:solidFill>
              </a:rPr>
              <a:t> Connection</a:t>
            </a:r>
            <a:br>
              <a:rPr lang="en-US" dirty="0">
                <a:solidFill>
                  <a:srgbClr val="FFFF00"/>
                </a:solidFill>
              </a:rPr>
            </a:br>
            <a:r>
              <a:rPr lang="en-US" sz="2400" dirty="0">
                <a:solidFill>
                  <a:srgbClr val="FFFF00"/>
                </a:solidFill>
              </a:rPr>
              <a:t>Not applicable to </a:t>
            </a:r>
            <a:r>
              <a:rPr lang="en-US" sz="2400" dirty="0" err="1">
                <a:solidFill>
                  <a:srgbClr val="FFFF00"/>
                </a:solidFill>
              </a:rPr>
              <a:t>ZumSpot</a:t>
            </a:r>
            <a:endParaRPr lang="en-US" sz="2400" dirty="0">
              <a:solidFill>
                <a:srgbClr val="FFFF00"/>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1026" name="Picture 2" descr="https://www.f5uii.net/wp-content/uploads/2017/04/MMDVM-Nextion-wiring-for-programmi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6145" y="2289403"/>
            <a:ext cx="6520409" cy="445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404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Utilization of USB to TTL Converter </a:t>
            </a:r>
          </a:p>
        </p:txBody>
      </p:sp>
      <p:pic>
        <p:nvPicPr>
          <p:cNvPr id="5" name="Content Placeholder 4"/>
          <p:cNvPicPr>
            <a:picLocks noGrp="1" noChangeAspect="1"/>
          </p:cNvPicPr>
          <p:nvPr>
            <p:ph idx="1"/>
          </p:nvPr>
        </p:nvPicPr>
        <p:blipFill>
          <a:blip r:embed="rId2"/>
          <a:stretch>
            <a:fillRect/>
          </a:stretch>
        </p:blipFill>
        <p:spPr>
          <a:xfrm>
            <a:off x="4262411" y="2603500"/>
            <a:ext cx="2547990" cy="3416300"/>
          </a:xfrm>
        </p:spPr>
      </p:pic>
      <p:sp>
        <p:nvSpPr>
          <p:cNvPr id="4" name="Slide Number Placeholder 3"/>
          <p:cNvSpPr>
            <a:spLocks noGrp="1"/>
          </p:cNvSpPr>
          <p:nvPr>
            <p:ph type="sldNum" sz="quarter" idx="12"/>
          </p:nvPr>
        </p:nvSpPr>
        <p:spPr/>
        <p:txBody>
          <a:bodyPr/>
          <a:lstStyle/>
          <a:p>
            <a:fld id="{D57F1E4F-1CFF-5643-939E-217C01CDF565}" type="slidenum">
              <a:rPr lang="en-US" smtClean="0"/>
              <a:pPr/>
              <a:t>41</a:t>
            </a:fld>
            <a:endParaRPr lang="en-US" dirty="0"/>
          </a:p>
        </p:txBody>
      </p:sp>
      <p:sp>
        <p:nvSpPr>
          <p:cNvPr id="3" name="TextBox 2"/>
          <p:cNvSpPr txBox="1"/>
          <p:nvPr/>
        </p:nvSpPr>
        <p:spPr>
          <a:xfrm>
            <a:off x="7016263" y="3578470"/>
            <a:ext cx="4174476" cy="923330"/>
          </a:xfrm>
          <a:prstGeom prst="rect">
            <a:avLst/>
          </a:prstGeom>
          <a:noFill/>
        </p:spPr>
        <p:txBody>
          <a:bodyPr wrap="square" rtlCol="0">
            <a:spAutoFit/>
          </a:bodyPr>
          <a:lstStyle/>
          <a:p>
            <a:r>
              <a:rPr lang="en-US" dirty="0"/>
              <a:t>Model 8 design utilizing </a:t>
            </a:r>
            <a:r>
              <a:rPr lang="en-US" dirty="0" err="1"/>
              <a:t>Nextion</a:t>
            </a:r>
            <a:r>
              <a:rPr lang="en-US" dirty="0"/>
              <a:t> Driver and the USB to TTL Converter interface to Pi-3 B+</a:t>
            </a:r>
          </a:p>
        </p:txBody>
      </p:sp>
    </p:spTree>
    <p:extLst>
      <p:ext uri="{BB962C8B-B14F-4D97-AF65-F5344CB8AC3E}">
        <p14:creationId xmlns:p14="http://schemas.microsoft.com/office/powerpoint/2010/main" val="1140433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Display using Duplex Modem Port</a:t>
            </a:r>
          </a:p>
        </p:txBody>
      </p:sp>
      <p:pic>
        <p:nvPicPr>
          <p:cNvPr id="5" name="Content Placeholder 4"/>
          <p:cNvPicPr>
            <a:picLocks noGrp="1" noChangeAspect="1"/>
          </p:cNvPicPr>
          <p:nvPr>
            <p:ph idx="1"/>
          </p:nvPr>
        </p:nvPicPr>
        <p:blipFill>
          <a:blip r:embed="rId2"/>
          <a:stretch>
            <a:fillRect/>
          </a:stretch>
        </p:blipFill>
        <p:spPr>
          <a:xfrm>
            <a:off x="3258873" y="2603500"/>
            <a:ext cx="4555066" cy="3416300"/>
          </a:xfrm>
        </p:spPr>
      </p:pic>
      <p:sp>
        <p:nvSpPr>
          <p:cNvPr id="4" name="Slide Number Placeholder 3"/>
          <p:cNvSpPr>
            <a:spLocks noGrp="1"/>
          </p:cNvSpPr>
          <p:nvPr>
            <p:ph type="sldNum" sz="quarter" idx="12"/>
          </p:nvPr>
        </p:nvSpPr>
        <p:spPr/>
        <p:txBody>
          <a:bodyPr/>
          <a:lstStyle/>
          <a:p>
            <a:fld id="{D57F1E4F-1CFF-5643-939E-217C01CDF565}" type="slidenum">
              <a:rPr lang="en-US" smtClean="0"/>
              <a:pPr/>
              <a:t>42</a:t>
            </a:fld>
            <a:endParaRPr lang="en-US" dirty="0"/>
          </a:p>
        </p:txBody>
      </p:sp>
      <p:cxnSp>
        <p:nvCxnSpPr>
          <p:cNvPr id="6" name="Straight Arrow Connector 5"/>
          <p:cNvCxnSpPr/>
          <p:nvPr/>
        </p:nvCxnSpPr>
        <p:spPr>
          <a:xfrm flipH="1" flipV="1">
            <a:off x="6523892" y="4519246"/>
            <a:ext cx="2549769" cy="4747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073661" y="4747846"/>
            <a:ext cx="2313027" cy="923330"/>
          </a:xfrm>
          <a:prstGeom prst="rect">
            <a:avLst/>
          </a:prstGeom>
          <a:noFill/>
        </p:spPr>
        <p:txBody>
          <a:bodyPr wrap="square" rtlCol="0">
            <a:spAutoFit/>
          </a:bodyPr>
          <a:lstStyle/>
          <a:p>
            <a:r>
              <a:rPr lang="en-US" dirty="0"/>
              <a:t>Modem interface for </a:t>
            </a:r>
            <a:r>
              <a:rPr lang="en-US" dirty="0" err="1"/>
              <a:t>Nextion</a:t>
            </a:r>
            <a:r>
              <a:rPr lang="en-US" dirty="0"/>
              <a:t> Display on a Duplex Board</a:t>
            </a:r>
          </a:p>
        </p:txBody>
      </p:sp>
    </p:spTree>
    <p:extLst>
      <p:ext uri="{BB962C8B-B14F-4D97-AF65-F5344CB8AC3E}">
        <p14:creationId xmlns:p14="http://schemas.microsoft.com/office/powerpoint/2010/main" val="2749162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3D Printed or Plastic Case</a:t>
            </a:r>
          </a:p>
        </p:txBody>
      </p:sp>
      <p:pic>
        <p:nvPicPr>
          <p:cNvPr id="5" name="Content Placeholder 4"/>
          <p:cNvPicPr>
            <a:picLocks noGrp="1" noChangeAspect="1"/>
          </p:cNvPicPr>
          <p:nvPr>
            <p:ph idx="1"/>
          </p:nvPr>
        </p:nvPicPr>
        <p:blipFill>
          <a:blip r:embed="rId2"/>
          <a:stretch>
            <a:fillRect/>
          </a:stretch>
        </p:blipFill>
        <p:spPr>
          <a:xfrm>
            <a:off x="823295" y="3051175"/>
            <a:ext cx="3453430" cy="1942554"/>
          </a:xfrm>
        </p:spPr>
      </p:pic>
      <p:sp>
        <p:nvSpPr>
          <p:cNvPr id="4" name="Slide Number Placeholder 3"/>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6" name="Picture 5"/>
          <p:cNvPicPr>
            <a:picLocks noChangeAspect="1"/>
          </p:cNvPicPr>
          <p:nvPr/>
        </p:nvPicPr>
        <p:blipFill>
          <a:blip r:embed="rId3"/>
          <a:stretch>
            <a:fillRect/>
          </a:stretch>
        </p:blipFill>
        <p:spPr>
          <a:xfrm>
            <a:off x="4276725" y="3054201"/>
            <a:ext cx="3448050" cy="1939528"/>
          </a:xfrm>
          <a:prstGeom prst="rect">
            <a:avLst/>
          </a:prstGeom>
        </p:spPr>
      </p:pic>
      <p:pic>
        <p:nvPicPr>
          <p:cNvPr id="3" name="Picture 2"/>
          <p:cNvPicPr>
            <a:picLocks noChangeAspect="1"/>
          </p:cNvPicPr>
          <p:nvPr/>
        </p:nvPicPr>
        <p:blipFill>
          <a:blip r:embed="rId4"/>
          <a:stretch>
            <a:fillRect/>
          </a:stretch>
        </p:blipFill>
        <p:spPr>
          <a:xfrm>
            <a:off x="7724775" y="2414552"/>
            <a:ext cx="2752725" cy="3215800"/>
          </a:xfrm>
          <a:prstGeom prst="rect">
            <a:avLst/>
          </a:prstGeom>
        </p:spPr>
      </p:pic>
      <p:sp>
        <p:nvSpPr>
          <p:cNvPr id="7" name="TextBox 6"/>
          <p:cNvSpPr txBox="1"/>
          <p:nvPr/>
        </p:nvSpPr>
        <p:spPr>
          <a:xfrm>
            <a:off x="6216163" y="5763997"/>
            <a:ext cx="5089146" cy="369332"/>
          </a:xfrm>
          <a:prstGeom prst="rect">
            <a:avLst/>
          </a:prstGeom>
          <a:noFill/>
        </p:spPr>
        <p:txBody>
          <a:bodyPr wrap="square" rtlCol="0">
            <a:spAutoFit/>
          </a:bodyPr>
          <a:lstStyle/>
          <a:p>
            <a:r>
              <a:rPr lang="en-US" dirty="0" err="1"/>
              <a:t>Zum</a:t>
            </a:r>
            <a:r>
              <a:rPr lang="en-US" dirty="0"/>
              <a:t>-Pi plastic Case is available on Amazon</a:t>
            </a:r>
          </a:p>
        </p:txBody>
      </p:sp>
      <p:sp>
        <p:nvSpPr>
          <p:cNvPr id="8" name="TextBox 7"/>
          <p:cNvSpPr txBox="1"/>
          <p:nvPr/>
        </p:nvSpPr>
        <p:spPr>
          <a:xfrm>
            <a:off x="1770414" y="5763997"/>
            <a:ext cx="2054239" cy="369332"/>
          </a:xfrm>
          <a:prstGeom prst="rect">
            <a:avLst/>
          </a:prstGeom>
          <a:noFill/>
        </p:spPr>
        <p:txBody>
          <a:bodyPr wrap="square" rtlCol="0">
            <a:spAutoFit/>
          </a:bodyPr>
          <a:lstStyle/>
          <a:p>
            <a:r>
              <a:rPr lang="en-US" dirty="0"/>
              <a:t>3D printed case</a:t>
            </a:r>
          </a:p>
        </p:txBody>
      </p:sp>
    </p:spTree>
    <p:extLst>
      <p:ext uri="{BB962C8B-B14F-4D97-AF65-F5344CB8AC3E}">
        <p14:creationId xmlns:p14="http://schemas.microsoft.com/office/powerpoint/2010/main" val="1691081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03" y="226150"/>
            <a:ext cx="8761413" cy="1547859"/>
          </a:xfrm>
        </p:spPr>
        <p:txBody>
          <a:bodyPr/>
          <a:lstStyle/>
          <a:p>
            <a:pPr algn="ctr" fontAlgn="ctr"/>
            <a:br>
              <a:rPr lang="en-US" dirty="0"/>
            </a:br>
            <a:r>
              <a:rPr lang="en-US" dirty="0" err="1">
                <a:solidFill>
                  <a:srgbClr val="FFFF00"/>
                </a:solidFill>
              </a:rPr>
              <a:t>Eleduino</a:t>
            </a:r>
            <a:r>
              <a:rPr lang="en-US" dirty="0">
                <a:solidFill>
                  <a:srgbClr val="FFFF00"/>
                </a:solidFill>
              </a:rPr>
              <a:t> Raspberry Pi 3, 2 and B+ Case Aluminum or Plastic</a:t>
            </a:r>
          </a:p>
        </p:txBody>
      </p:sp>
      <p:pic>
        <p:nvPicPr>
          <p:cNvPr id="5" name="Content Placeholder 4"/>
          <p:cNvPicPr>
            <a:picLocks noGrp="1" noChangeAspect="1"/>
          </p:cNvPicPr>
          <p:nvPr>
            <p:ph idx="1"/>
          </p:nvPr>
        </p:nvPicPr>
        <p:blipFill>
          <a:blip r:embed="rId2"/>
          <a:stretch>
            <a:fillRect/>
          </a:stretch>
        </p:blipFill>
        <p:spPr>
          <a:xfrm>
            <a:off x="1239573" y="2682876"/>
            <a:ext cx="4555066" cy="3416300"/>
          </a:xfrm>
        </p:spPr>
      </p:pic>
      <p:sp>
        <p:nvSpPr>
          <p:cNvPr id="4" name="Slide Number Placeholder 3"/>
          <p:cNvSpPr>
            <a:spLocks noGrp="1"/>
          </p:cNvSpPr>
          <p:nvPr>
            <p:ph type="sldNum" sz="quarter" idx="12"/>
          </p:nvPr>
        </p:nvSpPr>
        <p:spPr/>
        <p:txBody>
          <a:bodyPr/>
          <a:lstStyle/>
          <a:p>
            <a:fld id="{D57F1E4F-1CFF-5643-939E-217C01CDF565}" type="slidenum">
              <a:rPr lang="en-US" smtClean="0"/>
              <a:pPr/>
              <a:t>44</a:t>
            </a:fld>
            <a:endParaRPr lang="en-US" dirty="0"/>
          </a:p>
        </p:txBody>
      </p:sp>
      <p:sp>
        <p:nvSpPr>
          <p:cNvPr id="7" name="TextBox 6"/>
          <p:cNvSpPr txBox="1"/>
          <p:nvPr/>
        </p:nvSpPr>
        <p:spPr>
          <a:xfrm>
            <a:off x="471056" y="6099176"/>
            <a:ext cx="11720944" cy="369332"/>
          </a:xfrm>
          <a:prstGeom prst="rect">
            <a:avLst/>
          </a:prstGeom>
          <a:noFill/>
        </p:spPr>
        <p:txBody>
          <a:bodyPr wrap="square" rtlCol="0">
            <a:spAutoFit/>
          </a:bodyPr>
          <a:lstStyle/>
          <a:p>
            <a:r>
              <a:rPr lang="en-US"/>
              <a:t>https://www.amazon.com/gp/product/B01LZ3I5R4/ref=oh_aui_detailpage_o09_s00?ie=UTF8&amp;psc=1</a:t>
            </a:r>
            <a:endParaRPr lang="en-US" dirty="0"/>
          </a:p>
        </p:txBody>
      </p:sp>
      <p:pic>
        <p:nvPicPr>
          <p:cNvPr id="3" name="Picture 2"/>
          <p:cNvPicPr>
            <a:picLocks noChangeAspect="1"/>
          </p:cNvPicPr>
          <p:nvPr/>
        </p:nvPicPr>
        <p:blipFill>
          <a:blip r:embed="rId3"/>
          <a:stretch>
            <a:fillRect/>
          </a:stretch>
        </p:blipFill>
        <p:spPr>
          <a:xfrm>
            <a:off x="6630717" y="2682876"/>
            <a:ext cx="1783134" cy="3170016"/>
          </a:xfrm>
          <a:prstGeom prst="rect">
            <a:avLst/>
          </a:prstGeom>
        </p:spPr>
      </p:pic>
      <p:pic>
        <p:nvPicPr>
          <p:cNvPr id="8" name="Picture 7"/>
          <p:cNvPicPr>
            <a:picLocks noChangeAspect="1"/>
          </p:cNvPicPr>
          <p:nvPr/>
        </p:nvPicPr>
        <p:blipFill>
          <a:blip r:embed="rId4"/>
          <a:stretch>
            <a:fillRect/>
          </a:stretch>
        </p:blipFill>
        <p:spPr>
          <a:xfrm>
            <a:off x="9249929" y="2682876"/>
            <a:ext cx="1865746" cy="3316882"/>
          </a:xfrm>
          <a:prstGeom prst="rect">
            <a:avLst/>
          </a:prstGeom>
        </p:spPr>
      </p:pic>
    </p:spTree>
    <p:extLst>
      <p:ext uri="{BB962C8B-B14F-4D97-AF65-F5344CB8AC3E}">
        <p14:creationId xmlns:p14="http://schemas.microsoft.com/office/powerpoint/2010/main" val="4196681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3D Printed Duplex Case</a:t>
            </a:r>
          </a:p>
        </p:txBody>
      </p:sp>
      <p:pic>
        <p:nvPicPr>
          <p:cNvPr id="5" name="Content Placeholder 4"/>
          <p:cNvPicPr>
            <a:picLocks noGrp="1" noChangeAspect="1"/>
          </p:cNvPicPr>
          <p:nvPr>
            <p:ph idx="1"/>
          </p:nvPr>
        </p:nvPicPr>
        <p:blipFill rotWithShape="1">
          <a:blip r:embed="rId2"/>
          <a:srcRect l="20570" r="20473"/>
          <a:stretch/>
        </p:blipFill>
        <p:spPr>
          <a:xfrm>
            <a:off x="1749669" y="2217002"/>
            <a:ext cx="3578469" cy="4561867"/>
          </a:xfrm>
        </p:spPr>
      </p:pic>
      <p:sp>
        <p:nvSpPr>
          <p:cNvPr id="4" name="Slide Number Placeholder 3"/>
          <p:cNvSpPr>
            <a:spLocks noGrp="1"/>
          </p:cNvSpPr>
          <p:nvPr>
            <p:ph type="sldNum" sz="quarter" idx="12"/>
          </p:nvPr>
        </p:nvSpPr>
        <p:spPr/>
        <p:txBody>
          <a:bodyPr/>
          <a:lstStyle/>
          <a:p>
            <a:fld id="{D57F1E4F-1CFF-5643-939E-217C01CDF565}" type="slidenum">
              <a:rPr lang="en-US" smtClean="0"/>
              <a:pPr/>
              <a:t>45</a:t>
            </a:fld>
            <a:endParaRPr lang="en-US" dirty="0"/>
          </a:p>
        </p:txBody>
      </p:sp>
      <p:pic>
        <p:nvPicPr>
          <p:cNvPr id="6" name="Picture 5"/>
          <p:cNvPicPr>
            <a:picLocks noChangeAspect="1"/>
          </p:cNvPicPr>
          <p:nvPr/>
        </p:nvPicPr>
        <p:blipFill>
          <a:blip r:embed="rId3"/>
          <a:stretch>
            <a:fillRect/>
          </a:stretch>
        </p:blipFill>
        <p:spPr>
          <a:xfrm>
            <a:off x="5718334" y="2561491"/>
            <a:ext cx="4942340" cy="3714625"/>
          </a:xfrm>
          <a:prstGeom prst="rect">
            <a:avLst/>
          </a:prstGeom>
        </p:spPr>
      </p:pic>
    </p:spTree>
    <p:extLst>
      <p:ext uri="{BB962C8B-B14F-4D97-AF65-F5344CB8AC3E}">
        <p14:creationId xmlns:p14="http://schemas.microsoft.com/office/powerpoint/2010/main" val="1843056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Questions: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46</a:t>
            </a:fld>
            <a:endParaRPr lang="en-US" dirty="0"/>
          </a:p>
        </p:txBody>
      </p:sp>
      <p:sp>
        <p:nvSpPr>
          <p:cNvPr id="5" name="Title 1">
            <a:extLst/>
          </p:cNvPr>
          <p:cNvSpPr txBox="1">
            <a:spLocks/>
          </p:cNvSpPr>
          <p:nvPr/>
        </p:nvSpPr>
        <p:spPr bwMode="gray">
          <a:xfrm>
            <a:off x="843975" y="682427"/>
            <a:ext cx="8477446" cy="9982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36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6000" b="1">
                <a:solidFill>
                  <a:schemeClr val="accent4">
                    <a:lumMod val="50000"/>
                  </a:schemeClr>
                </a:solidFill>
              </a:rPr>
              <a:t> </a:t>
            </a:r>
            <a:r>
              <a:rPr lang="en-US" sz="4800" b="1">
                <a:solidFill>
                  <a:schemeClr val="accent4">
                    <a:lumMod val="50000"/>
                  </a:schemeClr>
                </a:solidFill>
              </a:rPr>
              <a:t>Nextion Display Training</a:t>
            </a:r>
            <a:endParaRPr lang="en-US" sz="4800" b="1" dirty="0">
              <a:solidFill>
                <a:schemeClr val="accent4">
                  <a:lumMod val="50000"/>
                </a:schemeClr>
              </a:solidFill>
            </a:endParaRPr>
          </a:p>
        </p:txBody>
      </p:sp>
    </p:spTree>
    <p:extLst>
      <p:ext uri="{BB962C8B-B14F-4D97-AF65-F5344CB8AC3E}">
        <p14:creationId xmlns:p14="http://schemas.microsoft.com/office/powerpoint/2010/main" val="271979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Model 7 Features</a:t>
            </a:r>
          </a:p>
        </p:txBody>
      </p:sp>
      <p:pic>
        <p:nvPicPr>
          <p:cNvPr id="5" name="Content Placeholder 4"/>
          <p:cNvPicPr>
            <a:picLocks noGrp="1" noChangeAspect="1"/>
          </p:cNvPicPr>
          <p:nvPr>
            <p:ph idx="1"/>
          </p:nvPr>
        </p:nvPicPr>
        <p:blipFill rotWithShape="1">
          <a:blip r:embed="rId2"/>
          <a:srcRect l="16286" t="36910" r="20829"/>
          <a:stretch/>
        </p:blipFill>
        <p:spPr>
          <a:xfrm>
            <a:off x="2021413" y="2356339"/>
            <a:ext cx="6489541" cy="4404946"/>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cxnSp>
        <p:nvCxnSpPr>
          <p:cNvPr id="6" name="Straight Arrow Connector 5"/>
          <p:cNvCxnSpPr/>
          <p:nvPr/>
        </p:nvCxnSpPr>
        <p:spPr>
          <a:xfrm>
            <a:off x="1565031" y="4089479"/>
            <a:ext cx="774919"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3766314"/>
            <a:ext cx="1899138" cy="646331"/>
          </a:xfrm>
          <a:prstGeom prst="rect">
            <a:avLst/>
          </a:prstGeom>
          <a:noFill/>
        </p:spPr>
        <p:txBody>
          <a:bodyPr wrap="square" rtlCol="0">
            <a:spAutoFit/>
          </a:bodyPr>
          <a:lstStyle/>
          <a:p>
            <a:r>
              <a:rPr lang="en-US" dirty="0"/>
              <a:t>Note: Driver requirement</a:t>
            </a:r>
          </a:p>
        </p:txBody>
      </p:sp>
    </p:spTree>
    <p:extLst>
      <p:ext uri="{BB962C8B-B14F-4D97-AF65-F5344CB8AC3E}">
        <p14:creationId xmlns:p14="http://schemas.microsoft.com/office/powerpoint/2010/main" val="210675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Nextion</a:t>
            </a:r>
            <a:r>
              <a:rPr lang="en-US" dirty="0">
                <a:solidFill>
                  <a:srgbClr val="FFFF00"/>
                </a:solidFill>
              </a:rPr>
              <a:t> Model 7 Screen Designs</a:t>
            </a:r>
          </a:p>
        </p:txBody>
      </p:sp>
      <p:pic>
        <p:nvPicPr>
          <p:cNvPr id="5" name="Content Placeholder 4"/>
          <p:cNvPicPr>
            <a:picLocks noGrp="1" noChangeAspect="1"/>
          </p:cNvPicPr>
          <p:nvPr>
            <p:ph idx="1"/>
          </p:nvPr>
        </p:nvPicPr>
        <p:blipFill rotWithShape="1">
          <a:blip r:embed="rId2"/>
          <a:srcRect l="15182" t="17131" r="16051"/>
          <a:stretch/>
        </p:blipFill>
        <p:spPr>
          <a:xfrm>
            <a:off x="2224455" y="2286000"/>
            <a:ext cx="5765470" cy="4466492"/>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3" name="TextBox 2"/>
          <p:cNvSpPr txBox="1"/>
          <p:nvPr/>
        </p:nvSpPr>
        <p:spPr>
          <a:xfrm>
            <a:off x="8053754" y="3033346"/>
            <a:ext cx="3648808" cy="1477328"/>
          </a:xfrm>
          <a:prstGeom prst="rect">
            <a:avLst/>
          </a:prstGeom>
          <a:noFill/>
        </p:spPr>
        <p:txBody>
          <a:bodyPr wrap="square" rtlCol="0">
            <a:spAutoFit/>
          </a:bodyPr>
          <a:lstStyle/>
          <a:p>
            <a:r>
              <a:rPr lang="en-US" dirty="0"/>
              <a:t>The Model 7 designs will work with the Non-Enhanced Displays. No </a:t>
            </a:r>
            <a:r>
              <a:rPr lang="en-US" dirty="0" err="1"/>
              <a:t>Nextion</a:t>
            </a:r>
            <a:r>
              <a:rPr lang="en-US" dirty="0"/>
              <a:t> Driver Requirement however limited functionality</a:t>
            </a:r>
          </a:p>
        </p:txBody>
      </p:sp>
    </p:spTree>
    <p:extLst>
      <p:ext uri="{BB962C8B-B14F-4D97-AF65-F5344CB8AC3E}">
        <p14:creationId xmlns:p14="http://schemas.microsoft.com/office/powerpoint/2010/main" val="340755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Model 8 Features</a:t>
            </a:r>
          </a:p>
        </p:txBody>
      </p:sp>
      <p:pic>
        <p:nvPicPr>
          <p:cNvPr id="5" name="Content Placeholder 4"/>
          <p:cNvPicPr>
            <a:picLocks noGrp="1" noChangeAspect="1"/>
          </p:cNvPicPr>
          <p:nvPr>
            <p:ph idx="1"/>
          </p:nvPr>
        </p:nvPicPr>
        <p:blipFill rotWithShape="1">
          <a:blip r:embed="rId2"/>
          <a:srcRect l="17746" t="29050" r="19068"/>
          <a:stretch/>
        </p:blipFill>
        <p:spPr>
          <a:xfrm>
            <a:off x="2057401" y="2323695"/>
            <a:ext cx="6444762" cy="4534306"/>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cxnSp>
        <p:nvCxnSpPr>
          <p:cNvPr id="6" name="Straight Arrow Connector 5"/>
          <p:cNvCxnSpPr/>
          <p:nvPr/>
        </p:nvCxnSpPr>
        <p:spPr>
          <a:xfrm flipV="1">
            <a:off x="2980592" y="2942084"/>
            <a:ext cx="1117820" cy="4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980592" y="3411416"/>
            <a:ext cx="1117820" cy="4693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305908" y="2620553"/>
            <a:ext cx="792504" cy="347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502162" y="3113520"/>
            <a:ext cx="3490545" cy="1477328"/>
          </a:xfrm>
          <a:prstGeom prst="rect">
            <a:avLst/>
          </a:prstGeom>
          <a:noFill/>
        </p:spPr>
        <p:txBody>
          <a:bodyPr wrap="square" rtlCol="0">
            <a:spAutoFit/>
          </a:bodyPr>
          <a:lstStyle/>
          <a:p>
            <a:r>
              <a:rPr lang="en-US" dirty="0"/>
              <a:t>Model 8 recent releases now display on the basic 3.2 screens however, limited functionality given low memory capability</a:t>
            </a:r>
          </a:p>
        </p:txBody>
      </p:sp>
    </p:spTree>
    <p:extLst>
      <p:ext uri="{BB962C8B-B14F-4D97-AF65-F5344CB8AC3E}">
        <p14:creationId xmlns:p14="http://schemas.microsoft.com/office/powerpoint/2010/main" val="31845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Suggested </a:t>
            </a:r>
            <a:r>
              <a:rPr lang="en-US" dirty="0" err="1">
                <a:solidFill>
                  <a:srgbClr val="FFFF00"/>
                </a:solidFill>
              </a:rPr>
              <a:t>Nextion</a:t>
            </a:r>
            <a:r>
              <a:rPr lang="en-US" dirty="0">
                <a:solidFill>
                  <a:srgbClr val="FFFF00"/>
                </a:solidFill>
              </a:rPr>
              <a:t> Display Parts</a:t>
            </a:r>
          </a:p>
        </p:txBody>
      </p:sp>
      <p:sp>
        <p:nvSpPr>
          <p:cNvPr id="3" name="Content Placeholder 2"/>
          <p:cNvSpPr>
            <a:spLocks noGrp="1"/>
          </p:cNvSpPr>
          <p:nvPr>
            <p:ph idx="1"/>
          </p:nvPr>
        </p:nvSpPr>
        <p:spPr>
          <a:xfrm>
            <a:off x="1154955" y="2361063"/>
            <a:ext cx="10199982" cy="4299044"/>
          </a:xfrm>
        </p:spPr>
        <p:txBody>
          <a:bodyPr>
            <a:normAutofit fontScale="62500" lnSpcReduction="20000"/>
          </a:bodyPr>
          <a:lstStyle/>
          <a:p>
            <a:r>
              <a:rPr lang="en-US" dirty="0"/>
              <a:t>You will also need to order from Amazon (2) two RF cables based upon what Materials I believe you are purchasing from Bi7JTA</a:t>
            </a:r>
          </a:p>
          <a:p>
            <a:r>
              <a:rPr lang="en-US" u="sng" dirty="0">
                <a:hlinkClick r:id="rId2"/>
              </a:rPr>
              <a:t>https://www.amazon.com/gp/product/B00COJWKGC/ref=oh_aui_detailpage_o08_s00?ie=UTF8&amp;psc=1</a:t>
            </a:r>
            <a:r>
              <a:rPr lang="en-US" dirty="0"/>
              <a:t> </a:t>
            </a:r>
          </a:p>
          <a:p>
            <a:pPr marL="0" indent="0">
              <a:buNone/>
            </a:pPr>
            <a:r>
              <a:rPr lang="en-US" dirty="0"/>
              <a:t> </a:t>
            </a:r>
          </a:p>
          <a:p>
            <a:r>
              <a:rPr lang="en-US" dirty="0"/>
              <a:t>I also recommend ordering the </a:t>
            </a:r>
            <a:r>
              <a:rPr lang="en-US" dirty="0" err="1"/>
              <a:t>Nextion</a:t>
            </a:r>
            <a:r>
              <a:rPr lang="en-US" dirty="0"/>
              <a:t> 3.2 inch Enhanced Display if you want visibility of country Flags and other features. </a:t>
            </a:r>
          </a:p>
          <a:p>
            <a:pPr marL="0" indent="0">
              <a:buNone/>
            </a:pPr>
            <a:r>
              <a:rPr lang="en-US" dirty="0"/>
              <a:t>         These functions are only available on the NON-enhanced display with limited functionality due to memory constraints.</a:t>
            </a:r>
          </a:p>
          <a:p>
            <a:r>
              <a:rPr lang="en-US" u="sng" dirty="0">
                <a:hlinkClick r:id="rId3"/>
              </a:rPr>
              <a:t>https://www.amazon.com/gp/product/B01LAG13DA/ref=oh_aui_detailpage_o07_s00?ie=UTF8&amp;psc=1</a:t>
            </a:r>
            <a:r>
              <a:rPr lang="en-US" dirty="0"/>
              <a:t> </a:t>
            </a:r>
          </a:p>
          <a:p>
            <a:pPr marL="0" indent="0">
              <a:buNone/>
            </a:pPr>
            <a:r>
              <a:rPr lang="en-US" dirty="0"/>
              <a:t> </a:t>
            </a:r>
          </a:p>
          <a:p>
            <a:r>
              <a:rPr lang="en-US" dirty="0"/>
              <a:t>You do NOT need the USB to TTL adapter if ordering the duplex board from bi7jta as there is a connection for the display on the board for direct connection between the antenna’s.   Not required if connecting directly to the Raspberry Pi GPIO.</a:t>
            </a:r>
          </a:p>
          <a:p>
            <a:pPr marL="0" indent="0">
              <a:buNone/>
            </a:pPr>
            <a:r>
              <a:rPr lang="en-US" dirty="0"/>
              <a:t> </a:t>
            </a:r>
          </a:p>
          <a:p>
            <a:r>
              <a:rPr lang="en-US" dirty="0"/>
              <a:t>If you are ordering the metal case from bi7jta you will need to cut opening in the end of the case to make antenna connections.  I recommend purchasing the following acrylic case from eBay.</a:t>
            </a:r>
          </a:p>
          <a:p>
            <a:r>
              <a:rPr lang="en-US" u="sng" dirty="0">
                <a:hlinkClick r:id="rId4"/>
              </a:rPr>
              <a:t>https://www.ebay.com/itm/Zebra-Duplex-Pi3-Screen-Case-Raspberry-Pi-3-B-Duplex-MMDVM-Black-Ice/123351569940?ssPageName=STRK%3AMEBIDX%3AIT&amp;_trksid=p2060353.m2749.l2649</a:t>
            </a:r>
            <a:r>
              <a:rPr lang="en-US" dirty="0"/>
              <a:t> </a:t>
            </a:r>
          </a:p>
          <a:p>
            <a:pPr marL="0" indent="0">
              <a:buNone/>
            </a:pPr>
            <a:r>
              <a:rPr lang="en-US" dirty="0"/>
              <a:t> </a:t>
            </a:r>
          </a:p>
          <a:p>
            <a:r>
              <a:rPr lang="en-US" dirty="0"/>
              <a:t>NOTE: If you go with the acrylic case then you need to tell bi7jta to ship the duplex board with antenna mounts 90 degree to the board.</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109983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USB to TTL Adapter</a:t>
            </a:r>
          </a:p>
        </p:txBody>
      </p:sp>
      <p:pic>
        <p:nvPicPr>
          <p:cNvPr id="5" name="Content Placeholder 4"/>
          <p:cNvPicPr>
            <a:picLocks noGrp="1" noChangeAspect="1"/>
          </p:cNvPicPr>
          <p:nvPr>
            <p:ph idx="1"/>
          </p:nvPr>
        </p:nvPicPr>
        <p:blipFill rotWithShape="1">
          <a:blip r:embed="rId2"/>
          <a:srcRect l="22340" t="18759" r="19626" b="31570"/>
          <a:stretch/>
        </p:blipFill>
        <p:spPr>
          <a:xfrm>
            <a:off x="1964739" y="2409092"/>
            <a:ext cx="8186140" cy="3930162"/>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40115826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3995</TotalTime>
  <Words>839</Words>
  <Application>Microsoft Office PowerPoint</Application>
  <PresentationFormat>Widescreen</PresentationFormat>
  <Paragraphs>178</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Carbon Block</vt:lpstr>
      <vt:lpstr>Century Gothic</vt:lpstr>
      <vt:lpstr>Wingdings 3</vt:lpstr>
      <vt:lpstr>Ion Boardroom</vt:lpstr>
      <vt:lpstr> Nextion Display Training</vt:lpstr>
      <vt:lpstr>Nextion Display Add-on</vt:lpstr>
      <vt:lpstr>What you need</vt:lpstr>
      <vt:lpstr>Github Repository</vt:lpstr>
      <vt:lpstr>Model 7 Features</vt:lpstr>
      <vt:lpstr>Nextion Model 7 Screen Designs</vt:lpstr>
      <vt:lpstr>Model 8 Features</vt:lpstr>
      <vt:lpstr>Suggested Nextion Display Parts</vt:lpstr>
      <vt:lpstr>USB to TTL Adapter</vt:lpstr>
      <vt:lpstr>Enhanced Display (K) Model</vt:lpstr>
      <vt:lpstr>Display (T) Non-Enhanced</vt:lpstr>
      <vt:lpstr>Nextion Connection to GPIO Pins</vt:lpstr>
      <vt:lpstr>Nextion Display Forum.pistar.uk</vt:lpstr>
      <vt:lpstr>Nextion Editor Build or Modify Screens</vt:lpstr>
      <vt:lpstr>Nextion Editor Home Screen</vt:lpstr>
      <vt:lpstr>Set Correct Display Model</vt:lpstr>
      <vt:lpstr>Select correct Model</vt:lpstr>
      <vt:lpstr>Editing DMR Screen</vt:lpstr>
      <vt:lpstr>Editing Frequency Display</vt:lpstr>
      <vt:lpstr>Editing Frequency Display</vt:lpstr>
      <vt:lpstr>Add-on Features by Model</vt:lpstr>
      <vt:lpstr>Compiling final Design</vt:lpstr>
      <vt:lpstr>Locating Compiled Output File</vt:lpstr>
      <vt:lpstr>List of Compiled Design Files</vt:lpstr>
      <vt:lpstr>Configure MMDVMHost</vt:lpstr>
      <vt:lpstr>Nextion Display Fields</vt:lpstr>
      <vt:lpstr>Utility Screen Example</vt:lpstr>
      <vt:lpstr>MMDVM Dashboard</vt:lpstr>
      <vt:lpstr>Upload Design to Display</vt:lpstr>
      <vt:lpstr>Display Compatability</vt:lpstr>
      <vt:lpstr>Dual Time Slot Display</vt:lpstr>
      <vt:lpstr>Dual Display Screen Capability</vt:lpstr>
      <vt:lpstr>JumboSpot Display Configuration</vt:lpstr>
      <vt:lpstr>Example of Display</vt:lpstr>
      <vt:lpstr>Extended Antenna Option</vt:lpstr>
      <vt:lpstr>Zumspot with Nextion Display</vt:lpstr>
      <vt:lpstr>Connecting OLED to Zumspot MUST USE GPIO PINS!</vt:lpstr>
      <vt:lpstr>GPIO Header Connections</vt:lpstr>
      <vt:lpstr>Connection Nextion to Zumspot</vt:lpstr>
      <vt:lpstr>Standard Nextion Connection Not applicable to ZumSpot</vt:lpstr>
      <vt:lpstr>Utilization of USB to TTL Converter </vt:lpstr>
      <vt:lpstr>Display using Duplex Modem Port</vt:lpstr>
      <vt:lpstr>3D Printed or Plastic Case</vt:lpstr>
      <vt:lpstr> Eleduino Raspberry Pi 3, 2 and B+ Case Aluminum or Plastic</vt:lpstr>
      <vt:lpstr>3D Printed Duplex Case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DMR radio</dc:title>
  <dc:creator>Richard Nelson</dc:creator>
  <cp:lastModifiedBy>Ronald Matusek</cp:lastModifiedBy>
  <cp:revision>514</cp:revision>
  <dcterms:created xsi:type="dcterms:W3CDTF">2017-07-01T16:34:06Z</dcterms:created>
  <dcterms:modified xsi:type="dcterms:W3CDTF">2018-10-12T19:24:38Z</dcterms:modified>
</cp:coreProperties>
</file>