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notesMasterIdLst>
    <p:notesMasterId r:id="rId25"/>
  </p:notesMasterIdLst>
  <p:sldIdLst>
    <p:sldId id="256" r:id="rId2"/>
    <p:sldId id="357" r:id="rId3"/>
    <p:sldId id="336" r:id="rId4"/>
    <p:sldId id="338" r:id="rId5"/>
    <p:sldId id="339" r:id="rId6"/>
    <p:sldId id="340" r:id="rId7"/>
    <p:sldId id="341" r:id="rId8"/>
    <p:sldId id="350" r:id="rId9"/>
    <p:sldId id="359" r:id="rId10"/>
    <p:sldId id="360" r:id="rId11"/>
    <p:sldId id="363" r:id="rId12"/>
    <p:sldId id="361" r:id="rId13"/>
    <p:sldId id="362" r:id="rId14"/>
    <p:sldId id="364" r:id="rId15"/>
    <p:sldId id="365" r:id="rId16"/>
    <p:sldId id="370" r:id="rId17"/>
    <p:sldId id="366" r:id="rId18"/>
    <p:sldId id="367" r:id="rId19"/>
    <p:sldId id="368" r:id="rId20"/>
    <p:sldId id="372" r:id="rId21"/>
    <p:sldId id="369" r:id="rId22"/>
    <p:sldId id="371" r:id="rId23"/>
    <p:sldId id="35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9A9F0-DB0E-4557-A7D5-497FDA8DFB3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A3EE4-383C-4C64-B0FA-A77D8FD24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5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8AFCB460-F3C3-478E-AC65-70EF14765279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803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2C73-FF4A-4227-B68D-DE6A9D390F68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07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0C80D-D052-466D-99C1-0A09D9A0897E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82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9329-C345-4E83-A52E-2AC368131108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78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BDD7-959E-4B10-8FA9-0EE10545EBE7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82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34A9E-D938-41F0-9D0E-EBA5E857EF56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773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A61B2-38AB-4608-B917-BB77AD55283F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254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6943B-D5B4-463C-93C1-A7F3822E46AF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68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8254-DCDB-4A7B-AFE5-019D75072335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81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031D-7FAA-4529-9AEF-C7C8AAA8B7AB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78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D27C7-850F-4252-8692-E83EAF15BDDB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847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75D0-07A9-4482-BC6F-90F568482D49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29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CD97-D758-45E6-85BF-FE174769DFB9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3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EC6B-E862-459E-AA30-FB802751BE77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F9F72-A4A4-44C9-B108-5ADAA67A7E43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44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B82D6-BDA8-4823-815A-968288BCB454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098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ED807-3023-48B0-BE48-7377D9D34987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49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E859AAFD-9C6A-47C7-9898-230FAD075E8B}" type="datetime1">
              <a:rPr lang="en-US" smtClean="0"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9860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cholink.org/download.htm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holink.org/faq_validation.htm" TargetMode="External"/><Relationship Id="rId2" Type="http://schemas.openxmlformats.org/officeDocument/2006/relationships/hyperlink" Target="http://www.echolink.org/validation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rcomcontrollers.com/index.php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cholink.org/download.htm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rcomcontrollers.com/index.php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B94E46-23B7-4317-B164-61721F8BF2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5350" y="3063710"/>
            <a:ext cx="8834708" cy="801279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NARS Repeater System </a:t>
            </a:r>
            <a:r>
              <a:rPr lang="en-US" sz="4400" b="1" dirty="0" err="1" smtClean="0">
                <a:solidFill>
                  <a:schemeClr val="accent4">
                    <a:lumMod val="50000"/>
                  </a:schemeClr>
                </a:solidFill>
              </a:rPr>
              <a:t>Echolink</a:t>
            </a: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en-US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E1EE67-B944-4C78-B06F-783653491D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Marty Fitzgerald w5mf</a:t>
            </a:r>
            <a:endParaRPr lang="en-US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4024DD-E6AA-43B3-A5AD-95BC285C1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7932512-0DA3-4251-8B86-AB673628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30878" y="5638801"/>
            <a:ext cx="2199147" cy="555887"/>
          </a:xfrm>
        </p:spPr>
        <p:txBody>
          <a:bodyPr/>
          <a:lstStyle/>
          <a:p>
            <a:pPr algn="r"/>
            <a:r>
              <a:rPr lang="en-US" sz="2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arbon Block" panose="00000400000000000000" pitchFamily="2" charset="0"/>
              </a:rPr>
              <a:t>1/15/2021</a:t>
            </a:r>
          </a:p>
          <a:p>
            <a:pPr algn="r"/>
            <a:endParaRPr lang="en-US" sz="2400" dirty="0" smtClean="0">
              <a:solidFill>
                <a:schemeClr val="accent5">
                  <a:lumMod val="40000"/>
                  <a:lumOff val="60000"/>
                </a:schemeClr>
              </a:solidFill>
              <a:latin typeface="Carbon Block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lc="http://schemas.openxmlformats.org/drawingml/2006/lockedCanvas" xmlns:a16="http://schemas.microsoft.com/office/drawing/2014/main" xmlns="" id="{B4379F95-9333-4AE5-A189-04C6BBBBA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98" y="404634"/>
            <a:ext cx="4723809" cy="2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1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 txBox="1">
            <a:spLocks/>
          </p:cNvSpPr>
          <p:nvPr/>
        </p:nvSpPr>
        <p:spPr bwMode="gray">
          <a:xfrm>
            <a:off x="1307353" y="1126068"/>
            <a:ext cx="8761413" cy="684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NARS </a:t>
            </a:r>
            <a:r>
              <a:rPr lang="en-US" dirty="0" err="1" smtClean="0">
                <a:solidFill>
                  <a:schemeClr val="tx1"/>
                </a:solidFill>
              </a:rPr>
              <a:t>Repter</a:t>
            </a:r>
            <a:r>
              <a:rPr lang="en-US" dirty="0" smtClean="0">
                <a:solidFill>
                  <a:schemeClr val="tx1"/>
                </a:solidFill>
              </a:rPr>
              <a:t> Galleria 444.375 103.5 PL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5300" y="2959962"/>
            <a:ext cx="8761412" cy="34163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40+ year repeater that still works, but not well.</a:t>
            </a:r>
          </a:p>
          <a:p>
            <a:r>
              <a:rPr lang="en-US" sz="2400" dirty="0" smtClean="0"/>
              <a:t>Have Kenwood TKR-850 to replace it.</a:t>
            </a:r>
          </a:p>
          <a:p>
            <a:r>
              <a:rPr lang="en-US" sz="2400" dirty="0" smtClean="0"/>
              <a:t>Will need 70CM Duplexer and Cables</a:t>
            </a:r>
          </a:p>
          <a:p>
            <a:r>
              <a:rPr lang="en-US" sz="2400" dirty="0" smtClean="0"/>
              <a:t>No access to building with COVID-19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169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107" y="3108574"/>
            <a:ext cx="9937030" cy="288340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3277" y="2361271"/>
            <a:ext cx="9678362" cy="3231611"/>
          </a:xfrm>
        </p:spPr>
        <p:txBody>
          <a:bodyPr>
            <a:normAutofit/>
          </a:bodyPr>
          <a:lstStyle/>
          <a:p>
            <a:pPr marL="0" lvl="0" indent="0">
              <a:buSzPct val="45000"/>
              <a:buNone/>
            </a:pPr>
            <a:endParaRPr lang="en-US" sz="1800" dirty="0">
              <a:latin typeface="Arial" pitchFamily="18"/>
              <a:ea typeface="Arial Unicode MS" pitchFamily="2"/>
              <a:cs typeface="Tahoma" pitchFamily="2"/>
            </a:endParaRPr>
          </a:p>
          <a:p>
            <a:pPr marL="0" lvl="0" indent="0">
              <a:buSzPct val="45000"/>
              <a:buNone/>
            </a:pPr>
            <a:endParaRPr lang="en-US" sz="1800" dirty="0" smtClean="0"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 txBox="1">
            <a:spLocks/>
          </p:cNvSpPr>
          <p:nvPr/>
        </p:nvSpPr>
        <p:spPr bwMode="gray">
          <a:xfrm>
            <a:off x="1307353" y="1126068"/>
            <a:ext cx="8761413" cy="684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NARS Repeater Klein  444.375 67.0 PL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009" y="2819202"/>
            <a:ext cx="4378751" cy="3284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6665" y="2819201"/>
            <a:ext cx="4378753" cy="328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4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 txBox="1">
            <a:spLocks/>
          </p:cNvSpPr>
          <p:nvPr/>
        </p:nvSpPr>
        <p:spPr bwMode="gray">
          <a:xfrm>
            <a:off x="1307353" y="1126068"/>
            <a:ext cx="8761413" cy="684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NARS Repeater Klein  444.375 67.0 PL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5300" y="2959962"/>
            <a:ext cx="8761412" cy="3416300"/>
          </a:xfrm>
        </p:spPr>
        <p:txBody>
          <a:bodyPr>
            <a:normAutofit fontScale="92500"/>
          </a:bodyPr>
          <a:lstStyle/>
          <a:p>
            <a:r>
              <a:rPr lang="en-US" sz="2400" dirty="0" err="1" smtClean="0"/>
              <a:t>Simliar</a:t>
            </a:r>
            <a:r>
              <a:rPr lang="en-US" sz="2400" dirty="0" smtClean="0"/>
              <a:t> Repeater model as Galleria </a:t>
            </a:r>
          </a:p>
          <a:p>
            <a:r>
              <a:rPr lang="en-US" sz="2400" dirty="0" smtClean="0"/>
              <a:t>Kenwood TKR-850</a:t>
            </a:r>
          </a:p>
          <a:p>
            <a:r>
              <a:rPr lang="en-US" sz="2400" dirty="0" smtClean="0"/>
              <a:t>RPI 3+ with MMDVM board and PI-Star software</a:t>
            </a:r>
          </a:p>
          <a:p>
            <a:r>
              <a:rPr lang="en-US" sz="2400" dirty="0" err="1" smtClean="0"/>
              <a:t>Mulitmode</a:t>
            </a:r>
            <a:r>
              <a:rPr lang="en-US" sz="2400" dirty="0" smtClean="0"/>
              <a:t>: Analog 67.0, DMR(</a:t>
            </a:r>
            <a:r>
              <a:rPr lang="en-US" sz="2400" dirty="0" err="1" smtClean="0"/>
              <a:t>Bradmeister</a:t>
            </a:r>
            <a:r>
              <a:rPr lang="en-US" sz="2400" dirty="0" smtClean="0"/>
              <a:t>), D-Star, and </a:t>
            </a:r>
            <a:r>
              <a:rPr lang="en-US" sz="2400" dirty="0" smtClean="0"/>
              <a:t>YSF</a:t>
            </a:r>
            <a:r>
              <a:rPr lang="en-US" sz="2400" dirty="0" smtClean="0"/>
              <a:t>.</a:t>
            </a:r>
            <a:endParaRPr lang="en-US" sz="2400" dirty="0" smtClean="0"/>
          </a:p>
          <a:p>
            <a:r>
              <a:rPr lang="en-US" sz="2400" dirty="0" smtClean="0"/>
              <a:t>Evaluating and testing at my home.</a:t>
            </a:r>
          </a:p>
          <a:p>
            <a:r>
              <a:rPr lang="en-US" sz="2400" dirty="0" smtClean="0"/>
              <a:t>Proposal for 300ft+ location. </a:t>
            </a:r>
            <a:endParaRPr lang="en-US" sz="2400" dirty="0"/>
          </a:p>
          <a:p>
            <a:r>
              <a:rPr lang="en-US" sz="2400" dirty="0" smtClean="0"/>
              <a:t>Still looking for 300ft+ location in NW Harris Co.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805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 txBox="1">
            <a:spLocks/>
          </p:cNvSpPr>
          <p:nvPr/>
        </p:nvSpPr>
        <p:spPr bwMode="gray">
          <a:xfrm>
            <a:off x="1307353" y="1126068"/>
            <a:ext cx="8761413" cy="684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NARS Repeater </a:t>
            </a:r>
            <a:r>
              <a:rPr lang="en-US" dirty="0" err="1" smtClean="0">
                <a:solidFill>
                  <a:schemeClr val="tx1"/>
                </a:solidFill>
              </a:rPr>
              <a:t>Echolink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5300" y="2959962"/>
            <a:ext cx="8761412" cy="34163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way to access 146.66 Klein Repeater</a:t>
            </a:r>
          </a:p>
          <a:p>
            <a:r>
              <a:rPr lang="en-US" sz="2400" dirty="0" smtClean="0"/>
              <a:t>Does not link to any other repeater at this time</a:t>
            </a:r>
          </a:p>
          <a:p>
            <a:r>
              <a:rPr lang="en-US" sz="2400" dirty="0" smtClean="0"/>
              <a:t>Install APP on cellphone and tablets</a:t>
            </a:r>
          </a:p>
          <a:p>
            <a:r>
              <a:rPr lang="en-US" sz="2400" dirty="0" smtClean="0"/>
              <a:t>Apple &amp; </a:t>
            </a:r>
            <a:r>
              <a:rPr lang="en-US" sz="2400" dirty="0" err="1" smtClean="0"/>
              <a:t>Adroid</a:t>
            </a:r>
            <a:r>
              <a:rPr lang="en-US" sz="2400" dirty="0" smtClean="0"/>
              <a:t> via your App store for free</a:t>
            </a:r>
          </a:p>
          <a:p>
            <a:r>
              <a:rPr lang="en-US" sz="2400" dirty="0" smtClean="0"/>
              <a:t>Install computer application </a:t>
            </a:r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www.echolink.org/download.htm</a:t>
            </a: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1641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107" y="3108574"/>
            <a:ext cx="9937030" cy="288340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3277" y="2361272"/>
            <a:ext cx="4421403" cy="2154168"/>
          </a:xfrm>
        </p:spPr>
        <p:txBody>
          <a:bodyPr>
            <a:normAutofit/>
          </a:bodyPr>
          <a:lstStyle/>
          <a:p>
            <a:pPr marL="0" lvl="0" indent="0">
              <a:buSzPct val="45000"/>
              <a:buNone/>
            </a:pPr>
            <a:endParaRPr lang="en-US" sz="1800" dirty="0">
              <a:latin typeface="Arial" pitchFamily="18"/>
              <a:ea typeface="Arial Unicode MS" pitchFamily="2"/>
              <a:cs typeface="Tahoma" pitchFamily="2"/>
            </a:endParaRPr>
          </a:p>
          <a:p>
            <a:pPr marL="0" indent="0">
              <a:buSzPct val="45000"/>
              <a:buNone/>
            </a:pPr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otorola GM300</a:t>
            </a:r>
          </a:p>
          <a:p>
            <a:pPr marL="0" indent="0">
              <a:buSzPct val="45000"/>
              <a:buNone/>
            </a:pPr>
            <a:r>
              <a:rPr lang="en-US" dirty="0" smtClean="0">
                <a:solidFill>
                  <a:schemeClr val="tx1"/>
                </a:solidFill>
              </a:rPr>
              <a:t>RPI 3+ with </a:t>
            </a:r>
            <a:r>
              <a:rPr lang="en-US" dirty="0" err="1" smtClean="0">
                <a:solidFill>
                  <a:schemeClr val="tx1"/>
                </a:solidFill>
              </a:rPr>
              <a:t>Allstar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Echolink</a:t>
            </a:r>
            <a:r>
              <a:rPr lang="en-US" dirty="0" smtClean="0">
                <a:solidFill>
                  <a:schemeClr val="tx1"/>
                </a:solidFill>
              </a:rPr>
              <a:t> software</a:t>
            </a:r>
          </a:p>
          <a:p>
            <a:pPr marL="0" indent="0">
              <a:buSzPct val="45000"/>
              <a:buNone/>
            </a:pPr>
            <a:r>
              <a:rPr lang="en-US" dirty="0" smtClean="0">
                <a:solidFill>
                  <a:schemeClr val="tx1"/>
                </a:solidFill>
              </a:rPr>
              <a:t>DMK VOIP adapter</a:t>
            </a:r>
          </a:p>
          <a:p>
            <a:pPr marL="0" indent="0">
              <a:buSzPct val="45000"/>
              <a:buNone/>
            </a:pPr>
            <a:r>
              <a:rPr lang="en-US" dirty="0" smtClean="0">
                <a:solidFill>
                  <a:schemeClr val="tx1"/>
                </a:solidFill>
              </a:rPr>
              <a:t>Power Supply</a:t>
            </a:r>
            <a:endParaRPr lang="en-US" dirty="0">
              <a:solidFill>
                <a:schemeClr val="tx1"/>
              </a:solidFill>
            </a:endParaRPr>
          </a:p>
          <a:p>
            <a:pPr marL="0" lvl="0" indent="0">
              <a:buSzPct val="45000"/>
              <a:buNone/>
            </a:pPr>
            <a:endParaRPr lang="en-US" sz="1800" dirty="0" smtClean="0"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 txBox="1">
            <a:spLocks/>
          </p:cNvSpPr>
          <p:nvPr/>
        </p:nvSpPr>
        <p:spPr bwMode="gray">
          <a:xfrm>
            <a:off x="1307353" y="1126068"/>
            <a:ext cx="8761413" cy="684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NARS Repeater </a:t>
            </a:r>
            <a:r>
              <a:rPr lang="en-US" dirty="0" err="1">
                <a:solidFill>
                  <a:schemeClr val="tx1"/>
                </a:solidFill>
              </a:rPr>
              <a:t>Echolink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6212" y="2893473"/>
            <a:ext cx="4530888" cy="339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4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 txBox="1">
            <a:spLocks/>
          </p:cNvSpPr>
          <p:nvPr/>
        </p:nvSpPr>
        <p:spPr bwMode="gray">
          <a:xfrm>
            <a:off x="1307353" y="1126068"/>
            <a:ext cx="8761413" cy="684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NARS Repeater </a:t>
            </a:r>
            <a:r>
              <a:rPr lang="en-US" dirty="0" err="1" smtClean="0">
                <a:solidFill>
                  <a:schemeClr val="tx1"/>
                </a:solidFill>
              </a:rPr>
              <a:t>Echolink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5300" y="2959962"/>
            <a:ext cx="8761412" cy="3416300"/>
          </a:xfrm>
        </p:spPr>
        <p:txBody>
          <a:bodyPr>
            <a:normAutofit/>
          </a:bodyPr>
          <a:lstStyle/>
          <a:p>
            <a:r>
              <a:rPr lang="en-US" sz="2400" dirty="0" err="1"/>
              <a:t>E</a:t>
            </a:r>
            <a:r>
              <a:rPr lang="en-US" sz="2400" dirty="0" err="1" smtClean="0"/>
              <a:t>cholink</a:t>
            </a:r>
            <a:r>
              <a:rPr lang="en-US" sz="2400" dirty="0" smtClean="0"/>
              <a:t> Validation </a:t>
            </a:r>
            <a:r>
              <a:rPr lang="en-US" sz="2400" dirty="0" smtClean="0"/>
              <a:t>– Get password</a:t>
            </a:r>
            <a:endParaRPr lang="en-US" sz="2400" dirty="0" smtClean="0"/>
          </a:p>
          <a:p>
            <a:r>
              <a:rPr lang="en-US" sz="2400" dirty="0"/>
              <a:t>Application </a:t>
            </a:r>
            <a:r>
              <a:rPr lang="en-US" sz="2400" dirty="0">
                <a:hlinkClick r:id="rId2"/>
              </a:rPr>
              <a:t>http://www.echolink.org/validation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 smtClean="0"/>
          </a:p>
          <a:p>
            <a:r>
              <a:rPr lang="en-US" sz="2400" dirty="0" smtClean="0"/>
              <a:t>You will need a valid copy of you license.</a:t>
            </a:r>
            <a:endParaRPr lang="en-US" sz="2400" dirty="0"/>
          </a:p>
          <a:p>
            <a:r>
              <a:rPr lang="en-US" sz="2400" dirty="0" smtClean="0"/>
              <a:t>Obtain documentation via FCC FRN system.</a:t>
            </a:r>
          </a:p>
          <a:p>
            <a:r>
              <a:rPr lang="en-US" sz="2400" dirty="0"/>
              <a:t>More info here: </a:t>
            </a:r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www.echolink.org/faq_validation.htm</a:t>
            </a:r>
            <a:r>
              <a:rPr lang="en-US" sz="2400" dirty="0" smtClean="0"/>
              <a:t> 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949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 txBox="1">
            <a:spLocks/>
          </p:cNvSpPr>
          <p:nvPr/>
        </p:nvSpPr>
        <p:spPr bwMode="gray">
          <a:xfrm>
            <a:off x="1307353" y="1126068"/>
            <a:ext cx="8761413" cy="684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NARS Repeater </a:t>
            </a:r>
            <a:r>
              <a:rPr lang="en-US" dirty="0" err="1" smtClean="0">
                <a:solidFill>
                  <a:schemeClr val="tx1"/>
                </a:solidFill>
              </a:rPr>
              <a:t>Echolink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Tablet or Cellphone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5300" y="2959962"/>
            <a:ext cx="8761412" cy="34163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Install </a:t>
            </a:r>
            <a:r>
              <a:rPr lang="en-US" sz="2400" dirty="0" err="1" smtClean="0"/>
              <a:t>Echolink</a:t>
            </a:r>
            <a:r>
              <a:rPr lang="en-US" sz="2400" dirty="0" smtClean="0"/>
              <a:t> from your APP store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903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107" y="3108574"/>
            <a:ext cx="9937030" cy="288340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10514" y="1199587"/>
            <a:ext cx="848645" cy="268806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SzPct val="45000"/>
              <a:buNone/>
            </a:pPr>
            <a:endParaRPr lang="en-US" sz="1800" dirty="0" smtClean="0">
              <a:latin typeface="Arial" pitchFamily="18"/>
              <a:ea typeface="Arial Unicode MS" pitchFamily="2"/>
              <a:cs typeface="Tahoma" pitchFamily="2"/>
            </a:endParaRPr>
          </a:p>
          <a:p>
            <a:pPr marL="0" lvl="0" indent="0">
              <a:buSzPct val="45000"/>
              <a:buNone/>
            </a:pPr>
            <a:endParaRPr lang="en-US" sz="1800" dirty="0"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 txBox="1">
            <a:spLocks/>
          </p:cNvSpPr>
          <p:nvPr/>
        </p:nvSpPr>
        <p:spPr bwMode="gray">
          <a:xfrm>
            <a:off x="1307353" y="1126068"/>
            <a:ext cx="8761413" cy="684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NARS Repeater </a:t>
            </a:r>
            <a:r>
              <a:rPr lang="en-US" dirty="0" err="1" smtClean="0">
                <a:solidFill>
                  <a:schemeClr val="tx1"/>
                </a:solidFill>
              </a:rPr>
              <a:t>Echolink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Tablet or Cellphone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22" y="2244715"/>
            <a:ext cx="2594973" cy="4613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55" y="2243633"/>
            <a:ext cx="2595581" cy="461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107" y="3108574"/>
            <a:ext cx="9937030" cy="288340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10514" y="1199587"/>
            <a:ext cx="848645" cy="268806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SzPct val="45000"/>
              <a:buNone/>
            </a:pPr>
            <a:endParaRPr lang="en-US" sz="1800" dirty="0" smtClean="0">
              <a:latin typeface="Arial" pitchFamily="18"/>
              <a:ea typeface="Arial Unicode MS" pitchFamily="2"/>
              <a:cs typeface="Tahoma" pitchFamily="2"/>
            </a:endParaRPr>
          </a:p>
          <a:p>
            <a:pPr marL="0" lvl="0" indent="0">
              <a:buSzPct val="45000"/>
              <a:buNone/>
            </a:pPr>
            <a:endParaRPr lang="en-US" sz="1800" dirty="0"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 txBox="1">
            <a:spLocks/>
          </p:cNvSpPr>
          <p:nvPr/>
        </p:nvSpPr>
        <p:spPr bwMode="gray">
          <a:xfrm>
            <a:off x="1307353" y="1126068"/>
            <a:ext cx="8761413" cy="684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NARS Repeater </a:t>
            </a:r>
            <a:r>
              <a:rPr lang="en-US" dirty="0" err="1" smtClean="0">
                <a:solidFill>
                  <a:schemeClr val="tx1"/>
                </a:solidFill>
              </a:rPr>
              <a:t>Echolink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Tablet or Cellphone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26" y="2243632"/>
            <a:ext cx="2594973" cy="4613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086" y="2243631"/>
            <a:ext cx="2594973" cy="4613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46" y="2243633"/>
            <a:ext cx="2595581" cy="46143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291" y="2243631"/>
            <a:ext cx="2595583" cy="46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3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107" y="3108574"/>
            <a:ext cx="9937030" cy="288340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10514" y="1199587"/>
            <a:ext cx="848645" cy="268806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SzPct val="45000"/>
              <a:buNone/>
            </a:pPr>
            <a:endParaRPr lang="en-US" sz="1800" dirty="0" smtClean="0">
              <a:latin typeface="Arial" pitchFamily="18"/>
              <a:ea typeface="Arial Unicode MS" pitchFamily="2"/>
              <a:cs typeface="Tahoma" pitchFamily="2"/>
            </a:endParaRPr>
          </a:p>
          <a:p>
            <a:pPr marL="0" lvl="0" indent="0">
              <a:buSzPct val="45000"/>
              <a:buNone/>
            </a:pPr>
            <a:endParaRPr lang="en-US" sz="1800" dirty="0"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 txBox="1">
            <a:spLocks/>
          </p:cNvSpPr>
          <p:nvPr/>
        </p:nvSpPr>
        <p:spPr bwMode="gray">
          <a:xfrm>
            <a:off x="1307353" y="1126068"/>
            <a:ext cx="8761413" cy="684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NARS Repeater </a:t>
            </a:r>
            <a:r>
              <a:rPr lang="en-US" dirty="0" err="1" smtClean="0">
                <a:solidFill>
                  <a:schemeClr val="tx1"/>
                </a:solidFill>
              </a:rPr>
              <a:t>Echolink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Tablet or Cellphone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21" y="2243091"/>
            <a:ext cx="2595583" cy="4614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57" y="2252012"/>
            <a:ext cx="2585546" cy="4596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56" y="2243091"/>
            <a:ext cx="2585546" cy="459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 txBox="1">
            <a:spLocks/>
          </p:cNvSpPr>
          <p:nvPr/>
        </p:nvSpPr>
        <p:spPr bwMode="gray">
          <a:xfrm>
            <a:off x="1307353" y="1126068"/>
            <a:ext cx="8761413" cy="684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NARS Repeater Original Proposal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5300" y="2959962"/>
            <a:ext cx="8761412" cy="34163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Advance Repeater Controllers</a:t>
            </a:r>
            <a:r>
              <a:rPr lang="en-US" sz="2400" dirty="0"/>
              <a:t>: </a:t>
            </a:r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www.arcomcontrollers.com/index.php</a:t>
            </a:r>
            <a:endParaRPr lang="en-US" sz="2400" dirty="0" smtClean="0"/>
          </a:p>
          <a:p>
            <a:r>
              <a:rPr lang="en-US" sz="2400" dirty="0" smtClean="0"/>
              <a:t>Add DMR repeater and or multimode repeater</a:t>
            </a:r>
          </a:p>
          <a:p>
            <a:r>
              <a:rPr lang="en-US" sz="2400" dirty="0" smtClean="0"/>
              <a:t>Linking to </a:t>
            </a:r>
            <a:r>
              <a:rPr lang="en-US" sz="2400" dirty="0" err="1" smtClean="0"/>
              <a:t>Allstar</a:t>
            </a:r>
            <a:r>
              <a:rPr lang="en-US" sz="2400" dirty="0" smtClean="0"/>
              <a:t>/</a:t>
            </a:r>
            <a:r>
              <a:rPr lang="en-US" sz="2400" dirty="0" err="1" smtClean="0"/>
              <a:t>Echolink</a:t>
            </a:r>
            <a:endParaRPr lang="en-US" sz="2400" dirty="0" smtClean="0"/>
          </a:p>
          <a:p>
            <a:r>
              <a:rPr lang="en-US" sz="2400" dirty="0" smtClean="0"/>
              <a:t>More than one receive links</a:t>
            </a:r>
          </a:p>
          <a:p>
            <a:r>
              <a:rPr lang="en-US" sz="2400" dirty="0" smtClean="0"/>
              <a:t>COVID-19 has severely impacted this proposal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605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 txBox="1">
            <a:spLocks/>
          </p:cNvSpPr>
          <p:nvPr/>
        </p:nvSpPr>
        <p:spPr bwMode="gray">
          <a:xfrm>
            <a:off x="1307353" y="1126068"/>
            <a:ext cx="8761413" cy="684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NARS Repeater </a:t>
            </a:r>
            <a:r>
              <a:rPr lang="en-US" dirty="0" err="1" smtClean="0">
                <a:solidFill>
                  <a:schemeClr val="tx1"/>
                </a:solidFill>
              </a:rPr>
              <a:t>Echolink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Computer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5300" y="2959962"/>
            <a:ext cx="8761412" cy="34163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Download </a:t>
            </a:r>
            <a:r>
              <a:rPr lang="en-US" sz="2400" dirty="0" err="1" smtClean="0"/>
              <a:t>Echolink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www.echolink.org/download.htm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2323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107" y="3108574"/>
            <a:ext cx="9937030" cy="288340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10514" y="1199587"/>
            <a:ext cx="848645" cy="268806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SzPct val="45000"/>
              <a:buNone/>
            </a:pPr>
            <a:endParaRPr lang="en-US" sz="1800" dirty="0" smtClean="0">
              <a:latin typeface="Arial" pitchFamily="18"/>
              <a:ea typeface="Arial Unicode MS" pitchFamily="2"/>
              <a:cs typeface="Tahoma" pitchFamily="2"/>
            </a:endParaRPr>
          </a:p>
          <a:p>
            <a:pPr marL="0" lvl="0" indent="0">
              <a:buSzPct val="45000"/>
              <a:buNone/>
            </a:pPr>
            <a:endParaRPr lang="en-US" sz="1800" dirty="0"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 txBox="1">
            <a:spLocks/>
          </p:cNvSpPr>
          <p:nvPr/>
        </p:nvSpPr>
        <p:spPr bwMode="gray">
          <a:xfrm>
            <a:off x="1307353" y="1126068"/>
            <a:ext cx="8761413" cy="684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NARS Repeater </a:t>
            </a:r>
            <a:r>
              <a:rPr lang="en-US" dirty="0" err="1" smtClean="0">
                <a:solidFill>
                  <a:schemeClr val="tx1"/>
                </a:solidFill>
              </a:rPr>
              <a:t>Echolink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Computer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976" y="2259753"/>
            <a:ext cx="7260628" cy="458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 txBox="1">
            <a:spLocks/>
          </p:cNvSpPr>
          <p:nvPr/>
        </p:nvSpPr>
        <p:spPr bwMode="gray">
          <a:xfrm>
            <a:off x="1307353" y="1126068"/>
            <a:ext cx="8761413" cy="684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NARS Repeater </a:t>
            </a:r>
            <a:r>
              <a:rPr lang="en-US" dirty="0" err="1" smtClean="0">
                <a:solidFill>
                  <a:schemeClr val="tx1"/>
                </a:solidFill>
              </a:rPr>
              <a:t>Echolink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Computer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5300" y="2959962"/>
            <a:ext cx="8761412" cy="34163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Goto</a:t>
            </a:r>
            <a:r>
              <a:rPr lang="en-US" sz="2400" dirty="0" smtClean="0"/>
              <a:t> </a:t>
            </a:r>
            <a:r>
              <a:rPr lang="en-US" sz="2400" dirty="0" err="1" smtClean="0"/>
              <a:t>Echolink</a:t>
            </a:r>
            <a:r>
              <a:rPr lang="en-US" sz="2400" dirty="0" smtClean="0"/>
              <a:t> on computer</a:t>
            </a:r>
          </a:p>
          <a:p>
            <a:r>
              <a:rPr lang="en-US" sz="2400" dirty="0" err="1" smtClean="0"/>
              <a:t>Tools</a:t>
            </a:r>
            <a:r>
              <a:rPr lang="en-US" sz="2400" dirty="0" err="1" smtClean="0">
                <a:sym typeface="Wingdings" panose="05000000000000000000" pitchFamily="2" charset="2"/>
              </a:rPr>
              <a:t>Setup</a:t>
            </a:r>
            <a:endParaRPr lang="en-US" sz="2400" dirty="0" smtClean="0">
              <a:sym typeface="Wingdings" panose="05000000000000000000" pitchFamily="2" charset="2"/>
            </a:endParaRPr>
          </a:p>
          <a:p>
            <a:r>
              <a:rPr lang="en-US" sz="2400" dirty="0" err="1" smtClean="0">
                <a:sym typeface="Wingdings" panose="05000000000000000000" pitchFamily="2" charset="2"/>
              </a:rPr>
              <a:t>SearchSelect</a:t>
            </a:r>
            <a:r>
              <a:rPr lang="en-US" sz="2400" dirty="0" smtClean="0">
                <a:sym typeface="Wingdings" panose="05000000000000000000" pitchFamily="2" charset="2"/>
              </a:rPr>
              <a:t> W5NC-R</a:t>
            </a:r>
          </a:p>
          <a:p>
            <a:r>
              <a:rPr lang="en-US" sz="2400" dirty="0" smtClean="0">
                <a:sym typeface="Wingdings" panose="05000000000000000000" pitchFamily="2" charset="2"/>
              </a:rPr>
              <a:t>Lightening strike to talk/listen toggle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591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256" y="3368157"/>
            <a:ext cx="9937030" cy="288340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Questions?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3277" y="2361271"/>
            <a:ext cx="9678362" cy="3231611"/>
          </a:xfrm>
        </p:spPr>
        <p:txBody>
          <a:bodyPr>
            <a:normAutofit/>
          </a:bodyPr>
          <a:lstStyle/>
          <a:p>
            <a:pPr marL="0" lvl="0" indent="0">
              <a:buSzPct val="45000"/>
              <a:buNone/>
            </a:pPr>
            <a:endParaRPr lang="en-US" sz="1800" dirty="0">
              <a:latin typeface="Arial" pitchFamily="18"/>
              <a:ea typeface="Arial Unicode MS" pitchFamily="2"/>
              <a:cs typeface="Tahoma" pitchFamily="2"/>
            </a:endParaRPr>
          </a:p>
          <a:p>
            <a:pPr marL="0" lvl="0" indent="0">
              <a:buSzPct val="45000"/>
              <a:buNone/>
            </a:pPr>
            <a:endParaRPr lang="en-US" sz="1800" dirty="0" smtClean="0"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 txBox="1">
            <a:spLocks/>
          </p:cNvSpPr>
          <p:nvPr/>
        </p:nvSpPr>
        <p:spPr bwMode="gray">
          <a:xfrm>
            <a:off x="1307353" y="1126068"/>
            <a:ext cx="8761413" cy="684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NARS Repeater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483" y="3027194"/>
            <a:ext cx="9937030" cy="288340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146.66 minus .06 tone 141.3 Galleria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146.66 minus .06 tone 100.0 Klein Test*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444.375 plus 5.00 tone 103.5 Galleria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444.375 plus 5.00 tone 67.0 Klein**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3277" y="2361271"/>
            <a:ext cx="9678362" cy="3231611"/>
          </a:xfrm>
        </p:spPr>
        <p:txBody>
          <a:bodyPr>
            <a:normAutofit/>
          </a:bodyPr>
          <a:lstStyle/>
          <a:p>
            <a:pPr marL="0" lvl="0" indent="0">
              <a:buSzPct val="45000"/>
              <a:buNone/>
            </a:pPr>
            <a:endParaRPr lang="en-US" sz="1800" dirty="0">
              <a:latin typeface="Arial" pitchFamily="18"/>
              <a:ea typeface="Arial Unicode MS" pitchFamily="2"/>
              <a:cs typeface="Tahoma" pitchFamily="2"/>
            </a:endParaRPr>
          </a:p>
          <a:p>
            <a:pPr marL="0" lvl="0" indent="0">
              <a:buSzPct val="45000"/>
              <a:buNone/>
            </a:pPr>
            <a:endParaRPr lang="en-US" sz="1200" dirty="0" smtClean="0"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 txBox="1">
            <a:spLocks/>
          </p:cNvSpPr>
          <p:nvPr/>
        </p:nvSpPr>
        <p:spPr bwMode="gray">
          <a:xfrm>
            <a:off x="1307353" y="1126068"/>
            <a:ext cx="8761413" cy="684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NARS Repeater System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0458" y="6014301"/>
            <a:ext cx="904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r>
              <a:rPr lang="en-US" dirty="0" err="1" smtClean="0"/>
              <a:t>Echolink</a:t>
            </a:r>
            <a:r>
              <a:rPr lang="en-US" dirty="0" smtClean="0"/>
              <a:t> connects to this repeater only. </a:t>
            </a:r>
            <a:r>
              <a:rPr lang="en-US" dirty="0" err="1" smtClean="0"/>
              <a:t>Galeria</a:t>
            </a:r>
            <a:r>
              <a:rPr lang="en-US" dirty="0" smtClean="0"/>
              <a:t> &amp; Klein repeaters are not linked</a:t>
            </a:r>
          </a:p>
          <a:p>
            <a:r>
              <a:rPr lang="en-US" dirty="0" smtClean="0"/>
              <a:t>**Multimode. Analog, DMR(</a:t>
            </a:r>
            <a:r>
              <a:rPr lang="en-US" dirty="0" err="1" smtClean="0"/>
              <a:t>Brandmeister</a:t>
            </a:r>
            <a:r>
              <a:rPr lang="en-US" dirty="0" smtClean="0"/>
              <a:t>), D-Star, &amp; Fusion. Testing.</a:t>
            </a:r>
          </a:p>
        </p:txBody>
      </p:sp>
    </p:spTree>
    <p:extLst>
      <p:ext uri="{BB962C8B-B14F-4D97-AF65-F5344CB8AC3E}">
        <p14:creationId xmlns:p14="http://schemas.microsoft.com/office/powerpoint/2010/main" val="139198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NARS Repeater Galleria 146.66 </a:t>
            </a:r>
            <a:r>
              <a:rPr lang="en-US" dirty="0" smtClean="0">
                <a:solidFill>
                  <a:schemeClr val="tx1"/>
                </a:solidFill>
              </a:rPr>
              <a:t>141.3PL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3277" y="2361271"/>
            <a:ext cx="9678362" cy="3231611"/>
          </a:xfrm>
        </p:spPr>
        <p:txBody>
          <a:bodyPr>
            <a:normAutofit/>
          </a:bodyPr>
          <a:lstStyle/>
          <a:p>
            <a:pPr marL="0" lvl="0" indent="0">
              <a:buSzPct val="45000"/>
              <a:buNone/>
            </a:pPr>
            <a:endParaRPr lang="en-US" sz="1800" dirty="0">
              <a:latin typeface="Arial" pitchFamily="18"/>
              <a:ea typeface="Arial Unicode MS" pitchFamily="2"/>
              <a:cs typeface="Tahoma" pitchFamily="2"/>
            </a:endParaRPr>
          </a:p>
          <a:p>
            <a:pPr marL="0" lvl="0" indent="0">
              <a:buSzPct val="45000"/>
              <a:buNone/>
            </a:pPr>
            <a:endParaRPr lang="en-US" sz="1800" dirty="0" smtClean="0">
              <a:latin typeface="Arial" pitchFamily="18"/>
              <a:ea typeface="Arial Unicode MS" pitchFamily="2"/>
              <a:cs typeface="Tahoma" pitchFamily="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94340" y="2660865"/>
            <a:ext cx="8458200" cy="3086100"/>
            <a:chOff x="0" y="0"/>
            <a:chExt cx="8458200" cy="3086100"/>
          </a:xfrm>
        </p:grpSpPr>
        <p:pic>
          <p:nvPicPr>
            <p:cNvPr id="12" name="Picture 1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114800" cy="3086100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343400" y="0"/>
              <a:ext cx="4114800" cy="3086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866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NARS Repeater Galleria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3277" y="2361271"/>
            <a:ext cx="9678362" cy="3231611"/>
          </a:xfrm>
        </p:spPr>
        <p:txBody>
          <a:bodyPr>
            <a:normAutofit/>
          </a:bodyPr>
          <a:lstStyle/>
          <a:p>
            <a:pPr marL="0" lvl="0" indent="0">
              <a:buSzPct val="45000"/>
              <a:buNone/>
            </a:pPr>
            <a:endParaRPr lang="en-US" sz="1800" dirty="0">
              <a:latin typeface="Arial" pitchFamily="18"/>
              <a:ea typeface="Arial Unicode MS" pitchFamily="2"/>
              <a:cs typeface="Tahoma" pitchFamily="2"/>
            </a:endParaRPr>
          </a:p>
          <a:p>
            <a:pPr marL="0" lvl="0" indent="0">
              <a:buSzPct val="45000"/>
              <a:buNone/>
            </a:pPr>
            <a:endParaRPr lang="en-US" sz="1800" dirty="0" smtClean="0">
              <a:latin typeface="Arial" pitchFamily="18"/>
              <a:ea typeface="Arial Unicode MS" pitchFamily="2"/>
              <a:cs typeface="Tahoma" pitchFamily="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031276" y="2361271"/>
            <a:ext cx="7885090" cy="4359005"/>
            <a:chOff x="1" y="0"/>
            <a:chExt cx="8458199" cy="5486400"/>
          </a:xfrm>
        </p:grpSpPr>
        <p:pic>
          <p:nvPicPr>
            <p:cNvPr id="15" name="Picture 14"/>
            <p:cNvPicPr/>
            <p:nvPr/>
          </p:nvPicPr>
          <p:blipFill>
            <a:blip r:embed="rId2"/>
            <a:stretch>
              <a:fillRect/>
            </a:stretch>
          </p:blipFill>
          <p:spPr>
            <a:xfrm rot="5399999">
              <a:off x="-685799" y="685800"/>
              <a:ext cx="5486400" cy="4114800"/>
            </a:xfrm>
            <a:prstGeom prst="rect">
              <a:avLst/>
            </a:prstGeom>
          </p:spPr>
        </p:pic>
        <p:pic>
          <p:nvPicPr>
            <p:cNvPr id="16" name="Picture 15"/>
            <p:cNvPicPr/>
            <p:nvPr/>
          </p:nvPicPr>
          <p:blipFill>
            <a:blip r:embed="rId3"/>
            <a:stretch>
              <a:fillRect/>
            </a:stretch>
          </p:blipFill>
          <p:spPr>
            <a:xfrm rot="5399999">
              <a:off x="3657600" y="685800"/>
              <a:ext cx="5486400" cy="41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352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NARS Repeater Galleria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3277" y="2361271"/>
            <a:ext cx="9678362" cy="3231611"/>
          </a:xfrm>
        </p:spPr>
        <p:txBody>
          <a:bodyPr>
            <a:normAutofit/>
          </a:bodyPr>
          <a:lstStyle/>
          <a:p>
            <a:pPr marL="0" lvl="0" indent="0">
              <a:buSzPct val="45000"/>
              <a:buNone/>
            </a:pPr>
            <a:endParaRPr lang="en-US" sz="1800" dirty="0">
              <a:latin typeface="Arial" pitchFamily="18"/>
              <a:ea typeface="Arial Unicode MS" pitchFamily="2"/>
              <a:cs typeface="Tahoma" pitchFamily="2"/>
            </a:endParaRPr>
          </a:p>
          <a:p>
            <a:pPr marL="0" lvl="0" indent="0">
              <a:buSzPct val="45000"/>
              <a:buNone/>
            </a:pPr>
            <a:endParaRPr lang="en-US" sz="1800" dirty="0" smtClean="0">
              <a:latin typeface="Arial" pitchFamily="18"/>
              <a:ea typeface="Arial Unicode MS" pitchFamily="2"/>
              <a:cs typeface="Tahoma" pitchFamily="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495227" y="2564969"/>
            <a:ext cx="7291953" cy="4079929"/>
            <a:chOff x="1" y="0"/>
            <a:chExt cx="8458199" cy="5486400"/>
          </a:xfrm>
        </p:grpSpPr>
        <p:pic>
          <p:nvPicPr>
            <p:cNvPr id="9" name="Picture 8"/>
            <p:cNvPicPr/>
            <p:nvPr/>
          </p:nvPicPr>
          <p:blipFill>
            <a:blip r:embed="rId2"/>
            <a:stretch>
              <a:fillRect/>
            </a:stretch>
          </p:blipFill>
          <p:spPr>
            <a:xfrm rot="5399999">
              <a:off x="-685799" y="685800"/>
              <a:ext cx="5486400" cy="4114800"/>
            </a:xfrm>
            <a:prstGeom prst="rect">
              <a:avLst/>
            </a:prstGeom>
          </p:spPr>
        </p:pic>
        <p:pic>
          <p:nvPicPr>
            <p:cNvPr id="10" name="Picture 9"/>
            <p:cNvPicPr/>
            <p:nvPr/>
          </p:nvPicPr>
          <p:blipFill>
            <a:blip r:embed="rId3"/>
            <a:stretch>
              <a:fillRect/>
            </a:stretch>
          </p:blipFill>
          <p:spPr>
            <a:xfrm rot="5399999">
              <a:off x="3657600" y="685800"/>
              <a:ext cx="5486400" cy="41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466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NARS Repeater Galleria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3277" y="2361271"/>
            <a:ext cx="9678362" cy="3231611"/>
          </a:xfrm>
        </p:spPr>
        <p:txBody>
          <a:bodyPr>
            <a:normAutofit/>
          </a:bodyPr>
          <a:lstStyle/>
          <a:p>
            <a:pPr marL="0" lvl="0" indent="0">
              <a:buSzPct val="45000"/>
              <a:buNone/>
            </a:pPr>
            <a:endParaRPr lang="en-US" sz="1800" dirty="0">
              <a:latin typeface="Arial" pitchFamily="18"/>
              <a:ea typeface="Arial Unicode MS" pitchFamily="2"/>
              <a:cs typeface="Tahoma" pitchFamily="2"/>
            </a:endParaRPr>
          </a:p>
          <a:p>
            <a:pPr marL="0" lvl="0" indent="0">
              <a:buSzPct val="45000"/>
              <a:buNone/>
            </a:pPr>
            <a:endParaRPr lang="en-US" sz="1800" dirty="0" smtClean="0">
              <a:latin typeface="Arial" pitchFamily="18"/>
              <a:ea typeface="Arial Unicode MS" pitchFamily="2"/>
              <a:cs typeface="Tahoma" pitchFamily="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70501" y="2541721"/>
            <a:ext cx="7713636" cy="4110925"/>
            <a:chOff x="1" y="0"/>
            <a:chExt cx="8458199" cy="5486400"/>
          </a:xfrm>
        </p:grpSpPr>
        <p:pic>
          <p:nvPicPr>
            <p:cNvPr id="12" name="Picture 11"/>
            <p:cNvPicPr/>
            <p:nvPr/>
          </p:nvPicPr>
          <p:blipFill>
            <a:blip r:embed="rId2"/>
            <a:stretch>
              <a:fillRect/>
            </a:stretch>
          </p:blipFill>
          <p:spPr>
            <a:xfrm rot="5399999">
              <a:off x="-685799" y="685800"/>
              <a:ext cx="5486400" cy="4114800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>
            <a:blip r:embed="rId3"/>
            <a:stretch>
              <a:fillRect/>
            </a:stretch>
          </p:blipFill>
          <p:spPr>
            <a:xfrm rot="5399999">
              <a:off x="3657600" y="685800"/>
              <a:ext cx="5486400" cy="41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958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107" y="3108574"/>
            <a:ext cx="9937030" cy="288340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3277" y="2361271"/>
            <a:ext cx="9678362" cy="3231611"/>
          </a:xfrm>
        </p:spPr>
        <p:txBody>
          <a:bodyPr>
            <a:normAutofit/>
          </a:bodyPr>
          <a:lstStyle/>
          <a:p>
            <a:pPr marL="0" lvl="0" indent="0">
              <a:buSzPct val="45000"/>
              <a:buNone/>
            </a:pPr>
            <a:endParaRPr lang="en-US" sz="1800" dirty="0">
              <a:latin typeface="Arial" pitchFamily="18"/>
              <a:ea typeface="Arial Unicode MS" pitchFamily="2"/>
              <a:cs typeface="Tahoma" pitchFamily="2"/>
            </a:endParaRPr>
          </a:p>
          <a:p>
            <a:pPr marL="0" lvl="0" indent="0">
              <a:buSzPct val="45000"/>
              <a:buNone/>
            </a:pPr>
            <a:endParaRPr lang="en-US" sz="1800" dirty="0" smtClean="0"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 txBox="1">
            <a:spLocks/>
          </p:cNvSpPr>
          <p:nvPr/>
        </p:nvSpPr>
        <p:spPr bwMode="gray">
          <a:xfrm>
            <a:off x="1307353" y="1126068"/>
            <a:ext cx="8761413" cy="684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NARS Repeater Galleria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9219" y="2905596"/>
            <a:ext cx="4354595" cy="3265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461" y="2361271"/>
            <a:ext cx="5785071" cy="433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8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A4EDA7-861A-4997-8ED2-E198234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45F92CF-0693-4917-9E47-11E6CB6EFAA6}"/>
              </a:ext>
            </a:extLst>
          </p:cNvPr>
          <p:cNvSpPr txBox="1">
            <a:spLocks/>
          </p:cNvSpPr>
          <p:nvPr/>
        </p:nvSpPr>
        <p:spPr bwMode="gray">
          <a:xfrm>
            <a:off x="1307353" y="1126068"/>
            <a:ext cx="8761413" cy="684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NARS Repeater Klein 146.66 100.0 PL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5300" y="2959962"/>
            <a:ext cx="8761412" cy="34163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Same Repeater model as Galleria </a:t>
            </a:r>
          </a:p>
          <a:p>
            <a:r>
              <a:rPr lang="en-US" sz="2400" dirty="0" smtClean="0"/>
              <a:t>Kenwood TKR-750</a:t>
            </a:r>
          </a:p>
          <a:p>
            <a:r>
              <a:rPr lang="en-US" sz="2400" dirty="0" smtClean="0"/>
              <a:t>Propose use of Advance Repeater Controllers</a:t>
            </a:r>
            <a:r>
              <a:rPr lang="en-US" sz="2400" dirty="0"/>
              <a:t>: </a:t>
            </a:r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www.arcomcontrollers.com/index.php</a:t>
            </a:r>
            <a:endParaRPr lang="en-US" sz="2400" dirty="0" smtClean="0"/>
          </a:p>
          <a:p>
            <a:r>
              <a:rPr lang="en-US" sz="2400" dirty="0" smtClean="0"/>
              <a:t>Currently linked to </a:t>
            </a:r>
            <a:r>
              <a:rPr lang="en-US" sz="2400" dirty="0" err="1" smtClean="0"/>
              <a:t>Allstar</a:t>
            </a:r>
            <a:r>
              <a:rPr lang="en-US" sz="2400" dirty="0" smtClean="0"/>
              <a:t>/</a:t>
            </a:r>
            <a:r>
              <a:rPr lang="en-US" sz="2400" dirty="0" err="1" smtClean="0"/>
              <a:t>Echolink</a:t>
            </a:r>
            <a:endParaRPr lang="en-US" sz="2400" dirty="0" smtClean="0"/>
          </a:p>
          <a:p>
            <a:r>
              <a:rPr lang="en-US" sz="2400" dirty="0" smtClean="0"/>
              <a:t>Not linked to Galleria repeater</a:t>
            </a:r>
          </a:p>
          <a:p>
            <a:r>
              <a:rPr lang="en-US" sz="2400" dirty="0" smtClean="0"/>
              <a:t>Proposal for 300ft+ location. </a:t>
            </a:r>
            <a:endParaRPr lang="en-US" sz="2400" dirty="0"/>
          </a:p>
          <a:p>
            <a:r>
              <a:rPr lang="en-US" sz="2400" dirty="0" smtClean="0"/>
              <a:t>Still looking for 300ft+ location in NW Harris Co.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668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3724</TotalTime>
  <Words>431</Words>
  <Application>Microsoft Office PowerPoint</Application>
  <PresentationFormat>Widescreen</PresentationFormat>
  <Paragraphs>115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 Unicode MS</vt:lpstr>
      <vt:lpstr>Arial</vt:lpstr>
      <vt:lpstr>Calibri</vt:lpstr>
      <vt:lpstr>Carbon Block</vt:lpstr>
      <vt:lpstr>Century Gothic</vt:lpstr>
      <vt:lpstr>Tahoma</vt:lpstr>
      <vt:lpstr>Wingdings</vt:lpstr>
      <vt:lpstr>Wingdings 3</vt:lpstr>
      <vt:lpstr>Ion Boardroom</vt:lpstr>
      <vt:lpstr>NARS Repeater System Echolink </vt:lpstr>
      <vt:lpstr>PowerPoint Presentation</vt:lpstr>
      <vt:lpstr>146.66 minus .06 tone 141.3 Galleria 146.66 minus .06 tone 100.0 Klein Test* 444.375 plus 5.00 tone 103.5 Galleria 444.375 plus 5.00 tone 67.0 Klein**</vt:lpstr>
      <vt:lpstr>NARS Repeater Galleria 146.66 141.3PL </vt:lpstr>
      <vt:lpstr>NARS Repeater Galleria </vt:lpstr>
      <vt:lpstr>NARS Repeater Galleria</vt:lpstr>
      <vt:lpstr>NARS Repeater Galleria</vt:lpstr>
      <vt:lpstr>  </vt:lpstr>
      <vt:lpstr>PowerPoint Presentation</vt:lpstr>
      <vt:lpstr>PowerPoint Presentation</vt:lpstr>
      <vt:lpstr>  </vt:lpstr>
      <vt:lpstr>PowerPoint Presentation</vt:lpstr>
      <vt:lpstr>PowerPoint Presentation</vt:lpstr>
      <vt:lpstr>  </vt:lpstr>
      <vt:lpstr>PowerPoint Presentation</vt:lpstr>
      <vt:lpstr>PowerPoint Presentation</vt:lpstr>
      <vt:lpstr>  </vt:lpstr>
      <vt:lpstr>  </vt:lpstr>
      <vt:lpstr>  </vt:lpstr>
      <vt:lpstr>PowerPoint Presentation</vt:lpstr>
      <vt:lpstr>  </vt:lpstr>
      <vt:lpstr>PowerPoint Presentation</vt:lpstr>
      <vt:lpstr>Questions?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DMR radio</dc:title>
  <dc:creator>Richard Nelson</dc:creator>
  <cp:lastModifiedBy>Harold Fitzgerald</cp:lastModifiedBy>
  <cp:revision>158</cp:revision>
  <dcterms:created xsi:type="dcterms:W3CDTF">2017-07-01T16:34:06Z</dcterms:created>
  <dcterms:modified xsi:type="dcterms:W3CDTF">2021-01-16T02:15:13Z</dcterms:modified>
</cp:coreProperties>
</file>